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6.svg" ContentType="image/svg+xml"/>
  <Override PartName="/ppt/media/image17.svg" ContentType="image/svg+xml"/>
  <Override PartName="/ppt/media/image18.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262" r:id="rId9"/>
    <p:sldId id="264" r:id="rId10"/>
    <p:sldId id="265" r:id="rId11"/>
    <p:sldId id="268" r:id="rId12"/>
    <p:sldId id="269" r:id="rId13"/>
    <p:sldId id="270" r:id="rId14"/>
    <p:sldId id="271" r:id="rId15"/>
    <p:sldId id="272" r:id="rId16"/>
    <p:sldId id="273" r:id="rId17"/>
    <p:sldId id="274" r:id="rId18"/>
    <p:sldId id="275" r:id="rId19"/>
  </p:sldIdLst>
  <p:sldSz cx="14630400" cy="8229600"/>
  <p:notesSz cx="8229600" cy="14630400"/>
  <p:embeddedFontLst>
    <p:embeddedFont>
      <p:font typeface="Tomorrow Semi Bold" pitchFamily="34" charset="0"/>
      <p:regular r:id="rId23"/>
    </p:embeddedFont>
    <p:embeddedFont>
      <p:font typeface="Tomorrow Semi Bold" pitchFamily="34" charset="-122"/>
      <p:regular r:id="rId24"/>
    </p:embeddedFont>
    <p:embeddedFont>
      <p:font typeface="Tomorrow Semi Bold" pitchFamily="34" charset="-120"/>
      <p:regular r:id="rId25"/>
    </p:embeddedFont>
    <p:embeddedFont>
      <p:font typeface="Tomorrow" pitchFamily="34" charset="0"/>
      <p:bold r:id="rId26"/>
    </p:embeddedFont>
    <p:embeddedFont>
      <p:font typeface="Tomorrow" pitchFamily="34" charset="-122"/>
      <p:bold r:id="rId27"/>
    </p:embeddedFont>
    <p:embeddedFont>
      <p:font typeface="Tomorrow" pitchFamily="34" charset="-120"/>
      <p:bold r:id="rId28"/>
    </p:embeddedFont>
    <p:embeddedFont>
      <p:font typeface="Consolas" panose="020B0609020204030204" pitchFamily="34" charset="0"/>
      <p:regular r:id="rId29"/>
      <p:bold r:id="rId30"/>
      <p:italic r:id="rId31"/>
      <p:boldItalic r:id="rId32"/>
    </p:embeddedFont>
    <p:embeddedFont>
      <p:font typeface="Consolas" panose="020B0609020204030204" pitchFamily="34" charset="-122"/>
      <p:regular r:id="rId33"/>
    </p:embeddedFont>
    <p:embeddedFont>
      <p:font typeface="Consolas" panose="020B0609020204030204" pitchFamily="34" charset="-120"/>
      <p:regular r:id="rId34"/>
    </p:embeddedFont>
    <p:embeddedFont>
      <p:font typeface="Calibri" panose="020F0502020204030204" charset="0"/>
      <p:regular r:id="rId35"/>
      <p:bold r:id="rId36"/>
      <p:italic r:id="rId37"/>
      <p:boldItalic r:id="rId3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8" Type="http://schemas.openxmlformats.org/officeDocument/2006/relationships/font" Target="fonts/font16.fntdata"/><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p:spPr>
      </p:sp>
      <p:sp>
        <p:nvSpPr>
          <p:cNvPr id="3" name="Shape 1"/>
          <p:cNvSpPr/>
          <p:nvPr/>
        </p:nvSpPr>
        <p:spPr>
          <a:xfrm>
            <a:off x="0" y="0"/>
            <a:ext cx="14630400" cy="8229600"/>
          </a:xfrm>
          <a:prstGeom prst="rect">
            <a:avLst/>
          </a:prstGeom>
          <a:solidFill>
            <a:srgbClr val="1D1D1B"/>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svg"/><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9.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98157"/>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Country Explorer Web Application</a:t>
            </a:r>
            <a:endParaRPr lang="en-US" sz="4450" dirty="0"/>
          </a:p>
        </p:txBody>
      </p:sp>
      <p:sp>
        <p:nvSpPr>
          <p:cNvPr id="4" name="Text 1"/>
          <p:cNvSpPr/>
          <p:nvPr/>
        </p:nvSpPr>
        <p:spPr>
          <a:xfrm>
            <a:off x="793790" y="4155877"/>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Presented by: NPRANAVI SAI</a:t>
            </a:r>
            <a:endParaRPr lang="en-US" sz="1750" dirty="0"/>
          </a:p>
        </p:txBody>
      </p:sp>
      <p:sp>
        <p:nvSpPr>
          <p:cNvPr id="5" name="Text 2"/>
          <p:cNvSpPr/>
          <p:nvPr/>
        </p:nvSpPr>
        <p:spPr>
          <a:xfrm>
            <a:off x="793790" y="4773930"/>
            <a:ext cx="7556421" cy="362903"/>
          </a:xfrm>
          <a:prstGeom prst="rect">
            <a:avLst/>
          </a:prstGeom>
          <a:noFill/>
        </p:spPr>
        <p:txBody>
          <a:bodyPr wrap="non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B.Tech CSE</a:t>
            </a:r>
            <a:endParaRPr lang="en-US" sz="1750" dirty="0"/>
          </a:p>
        </p:txBody>
      </p:sp>
      <p:sp>
        <p:nvSpPr>
          <p:cNvPr id="6" name="Text 3"/>
          <p:cNvSpPr/>
          <p:nvPr/>
        </p:nvSpPr>
        <p:spPr>
          <a:xfrm>
            <a:off x="793790" y="5476994"/>
            <a:ext cx="7273052" cy="354330"/>
          </a:xfrm>
          <a:prstGeom prst="rect">
            <a:avLst/>
          </a:prstGeom>
          <a:noFill/>
        </p:spPr>
        <p:txBody>
          <a:bodyPr wrap="none" lIns="0" tIns="0" rIns="0" bIns="0" rtlCol="0" anchor="t"/>
          <a:lstStyle/>
          <a:p>
            <a:pPr marL="0" indent="0" algn="l">
              <a:lnSpc>
                <a:spcPts val="2750"/>
              </a:lnSpc>
              <a:buNone/>
            </a:pPr>
            <a:r>
              <a:rPr lang="en-US" sz="2200" dirty="0">
                <a:solidFill>
                  <a:srgbClr val="EDEDE8"/>
                </a:solidFill>
                <a:latin typeface="Tomorrow Semi Bold" pitchFamily="34" charset="0"/>
                <a:ea typeface="Tomorrow Semi Bold" pitchFamily="34" charset="-122"/>
                <a:cs typeface="Tomorrow Semi Bold" pitchFamily="34" charset="-120"/>
              </a:rPr>
              <a:t>Using HTML, CSS, JavaScript &amp; REST Countries API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686050"/>
          </a:xfrm>
          <a:prstGeom prst="rect">
            <a:avLst/>
          </a:prstGeom>
        </p:spPr>
      </p:pic>
      <p:sp>
        <p:nvSpPr>
          <p:cNvPr id="3" name="Text 0"/>
          <p:cNvSpPr/>
          <p:nvPr/>
        </p:nvSpPr>
        <p:spPr>
          <a:xfrm>
            <a:off x="791647" y="3309223"/>
            <a:ext cx="5726192" cy="537210"/>
          </a:xfrm>
          <a:prstGeom prst="rect">
            <a:avLst/>
          </a:prstGeom>
          <a:noFill/>
        </p:spPr>
        <p:txBody>
          <a:bodyPr wrap="none" lIns="0" tIns="0" rIns="0" bIns="0" rtlCol="0" anchor="t"/>
          <a:lstStyle/>
          <a:p>
            <a:pPr marL="0" indent="0" algn="l">
              <a:lnSpc>
                <a:spcPts val="4200"/>
              </a:lnSpc>
              <a:buNone/>
            </a:pPr>
            <a:r>
              <a:rPr lang="en-US" sz="3350" dirty="0">
                <a:solidFill>
                  <a:srgbClr val="EDEDE8"/>
                </a:solidFill>
                <a:latin typeface="Tomorrow Semi Bold" pitchFamily="34" charset="0"/>
                <a:ea typeface="Tomorrow Semi Bold" pitchFamily="34" charset="-122"/>
                <a:cs typeface="Tomorrow Semi Bold" pitchFamily="34" charset="-120"/>
              </a:rPr>
              <a:t>JavaScript Core Functions</a:t>
            </a:r>
            <a:endParaRPr lang="en-US" sz="3350" dirty="0"/>
          </a:p>
        </p:txBody>
      </p:sp>
      <p:sp>
        <p:nvSpPr>
          <p:cNvPr id="4" name="Text 1"/>
          <p:cNvSpPr/>
          <p:nvPr/>
        </p:nvSpPr>
        <p:spPr>
          <a:xfrm>
            <a:off x="791647" y="4168735"/>
            <a:ext cx="13047107" cy="687705"/>
          </a:xfrm>
          <a:prstGeom prst="rect">
            <a:avLst/>
          </a:prstGeom>
          <a:noFill/>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Our application's interactivity is powered by three primary JavaScript functions, each responsible for a crucial part of the user experience.</a:t>
            </a:r>
            <a:endParaRPr lang="en-US" sz="1650" dirty="0"/>
          </a:p>
        </p:txBody>
      </p:sp>
      <p:sp>
        <p:nvSpPr>
          <p:cNvPr id="5" name="Shape 2"/>
          <p:cNvSpPr/>
          <p:nvPr/>
        </p:nvSpPr>
        <p:spPr>
          <a:xfrm>
            <a:off x="791647" y="5098137"/>
            <a:ext cx="4205764" cy="2508290"/>
          </a:xfrm>
          <a:prstGeom prst="roundRect">
            <a:avLst>
              <a:gd name="adj" fmla="val 1285"/>
            </a:avLst>
          </a:prstGeom>
          <a:solidFill>
            <a:srgbClr val="3C3C3A"/>
          </a:solidFill>
        </p:spPr>
      </p:sp>
      <p:sp>
        <p:nvSpPr>
          <p:cNvPr id="6" name="Shape 3"/>
          <p:cNvSpPr/>
          <p:nvPr/>
        </p:nvSpPr>
        <p:spPr>
          <a:xfrm>
            <a:off x="1006435" y="5312926"/>
            <a:ext cx="644604" cy="644604"/>
          </a:xfrm>
          <a:prstGeom prst="roundRect">
            <a:avLst>
              <a:gd name="adj" fmla="val 14184035"/>
            </a:avLst>
          </a:prstGeom>
          <a:solidFill>
            <a:srgbClr val="E1E1DF"/>
          </a:solidFill>
        </p:spPr>
      </p:sp>
      <p:pic>
        <p:nvPicPr>
          <p:cNvPr id="7"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3719" y="5490091"/>
            <a:ext cx="290036" cy="290036"/>
          </a:xfrm>
          <a:prstGeom prst="rect">
            <a:avLst/>
          </a:prstGeom>
        </p:spPr>
      </p:pic>
      <p:sp>
        <p:nvSpPr>
          <p:cNvPr id="8" name="Text 4"/>
          <p:cNvSpPr/>
          <p:nvPr/>
        </p:nvSpPr>
        <p:spPr>
          <a:xfrm>
            <a:off x="1006435" y="6172319"/>
            <a:ext cx="3223260" cy="402788"/>
          </a:xfrm>
          <a:prstGeom prst="rect">
            <a:avLst/>
          </a:prstGeom>
          <a:noFill/>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fetchCountries()</a:t>
            </a:r>
            <a:endParaRPr lang="en-US" sz="2500" dirty="0"/>
          </a:p>
        </p:txBody>
      </p:sp>
      <p:sp>
        <p:nvSpPr>
          <p:cNvPr id="9" name="Text 5"/>
          <p:cNvSpPr/>
          <p:nvPr/>
        </p:nvSpPr>
        <p:spPr>
          <a:xfrm>
            <a:off x="1006435" y="6703933"/>
            <a:ext cx="3776186" cy="687705"/>
          </a:xfrm>
          <a:prstGeom prst="rect">
            <a:avLst/>
          </a:prstGeom>
          <a:noFill/>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Initiates the API call and retrieves country data.</a:t>
            </a:r>
            <a:endParaRPr lang="en-US" sz="1650" dirty="0"/>
          </a:p>
        </p:txBody>
      </p:sp>
      <p:sp>
        <p:nvSpPr>
          <p:cNvPr id="10" name="Shape 6"/>
          <p:cNvSpPr/>
          <p:nvPr/>
        </p:nvSpPr>
        <p:spPr>
          <a:xfrm>
            <a:off x="5212199" y="5098137"/>
            <a:ext cx="4205883" cy="2508290"/>
          </a:xfrm>
          <a:prstGeom prst="roundRect">
            <a:avLst>
              <a:gd name="adj" fmla="val 1285"/>
            </a:avLst>
          </a:prstGeom>
          <a:solidFill>
            <a:srgbClr val="3C3C3A"/>
          </a:solidFill>
        </p:spPr>
      </p:sp>
      <p:sp>
        <p:nvSpPr>
          <p:cNvPr id="11" name="Shape 7"/>
          <p:cNvSpPr/>
          <p:nvPr/>
        </p:nvSpPr>
        <p:spPr>
          <a:xfrm>
            <a:off x="5426988" y="5312926"/>
            <a:ext cx="644604" cy="644604"/>
          </a:xfrm>
          <a:prstGeom prst="roundRect">
            <a:avLst>
              <a:gd name="adj" fmla="val 14184035"/>
            </a:avLst>
          </a:prstGeom>
          <a:solidFill>
            <a:srgbClr val="E1E1DF"/>
          </a:solidFill>
        </p:spPr>
      </p:sp>
      <p:pic>
        <p:nvPicPr>
          <p:cNvPr id="12" name="Image 2" descr="preencoded.png"/>
          <p:cNvPicPr>
            <a:picLocks noChangeAspect="1"/>
          </p:cNvPicPr>
          <p:nvPr/>
        </p:nvPicPr>
        <p:blipFill>
          <a:blip r:embed="rId2">
            <a:extLst>
              <a:ext uri="{96DAC541-7B7A-43D3-8B79-37D633B846F1}">
                <asvg:svgBlip xmlns:asvg="http://schemas.microsoft.com/office/drawing/2016/SVG/main" r:embed="rId4"/>
              </a:ext>
            </a:extLst>
          </a:blip>
          <a:stretch>
            <a:fillRect/>
          </a:stretch>
        </p:blipFill>
        <p:spPr>
          <a:xfrm>
            <a:off x="5604272" y="5490091"/>
            <a:ext cx="290036" cy="290036"/>
          </a:xfrm>
          <a:prstGeom prst="rect">
            <a:avLst/>
          </a:prstGeom>
        </p:spPr>
      </p:pic>
      <p:sp>
        <p:nvSpPr>
          <p:cNvPr id="13" name="Text 8"/>
          <p:cNvSpPr/>
          <p:nvPr/>
        </p:nvSpPr>
        <p:spPr>
          <a:xfrm>
            <a:off x="5426988" y="6172319"/>
            <a:ext cx="3223260" cy="402788"/>
          </a:xfrm>
          <a:prstGeom prst="rect">
            <a:avLst/>
          </a:prstGeom>
          <a:noFill/>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displayCountries()</a:t>
            </a:r>
            <a:endParaRPr lang="en-US" sz="2500" dirty="0"/>
          </a:p>
        </p:txBody>
      </p:sp>
      <p:sp>
        <p:nvSpPr>
          <p:cNvPr id="14" name="Text 9"/>
          <p:cNvSpPr/>
          <p:nvPr/>
        </p:nvSpPr>
        <p:spPr>
          <a:xfrm>
            <a:off x="5426988" y="6703933"/>
            <a:ext cx="3776305" cy="687705"/>
          </a:xfrm>
          <a:prstGeom prst="rect">
            <a:avLst/>
          </a:prstGeom>
          <a:noFill/>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Renders the fetched data onto the web page.</a:t>
            </a:r>
            <a:endParaRPr lang="en-US" sz="1650" dirty="0"/>
          </a:p>
        </p:txBody>
      </p:sp>
      <p:sp>
        <p:nvSpPr>
          <p:cNvPr id="15" name="Shape 10"/>
          <p:cNvSpPr/>
          <p:nvPr/>
        </p:nvSpPr>
        <p:spPr>
          <a:xfrm>
            <a:off x="9632871" y="5098137"/>
            <a:ext cx="4205883" cy="2508290"/>
          </a:xfrm>
          <a:prstGeom prst="roundRect">
            <a:avLst>
              <a:gd name="adj" fmla="val 1285"/>
            </a:avLst>
          </a:prstGeom>
          <a:solidFill>
            <a:srgbClr val="3C3C3A"/>
          </a:solidFill>
        </p:spPr>
      </p:sp>
      <p:sp>
        <p:nvSpPr>
          <p:cNvPr id="16" name="Shape 11"/>
          <p:cNvSpPr/>
          <p:nvPr/>
        </p:nvSpPr>
        <p:spPr>
          <a:xfrm>
            <a:off x="9847659" y="5312926"/>
            <a:ext cx="644604" cy="644604"/>
          </a:xfrm>
          <a:prstGeom prst="roundRect">
            <a:avLst>
              <a:gd name="adj" fmla="val 14184035"/>
            </a:avLst>
          </a:prstGeom>
          <a:solidFill>
            <a:srgbClr val="E1E1DF"/>
          </a:solidFill>
        </p:spPr>
      </p:sp>
      <p:pic>
        <p:nvPicPr>
          <p:cNvPr id="17" name="Image 3" descr="preencoded.png"/>
          <p:cNvPicPr>
            <a:picLocks noChangeAspect="1"/>
          </p:cNvPicPr>
          <p:nvPr/>
        </p:nvPicPr>
        <p:blipFill>
          <a:blip r:embed="rId2">
            <a:extLst>
              <a:ext uri="{96DAC541-7B7A-43D3-8B79-37D633B846F1}">
                <asvg:svgBlip xmlns:asvg="http://schemas.microsoft.com/office/drawing/2016/SVG/main" r:embed="rId5"/>
              </a:ext>
            </a:extLst>
          </a:blip>
          <a:stretch>
            <a:fillRect/>
          </a:stretch>
        </p:blipFill>
        <p:spPr>
          <a:xfrm>
            <a:off x="10024943" y="5490091"/>
            <a:ext cx="290036" cy="290036"/>
          </a:xfrm>
          <a:prstGeom prst="rect">
            <a:avLst/>
          </a:prstGeom>
        </p:spPr>
      </p:pic>
      <p:sp>
        <p:nvSpPr>
          <p:cNvPr id="18" name="Text 12"/>
          <p:cNvSpPr/>
          <p:nvPr/>
        </p:nvSpPr>
        <p:spPr>
          <a:xfrm>
            <a:off x="9847659" y="6172319"/>
            <a:ext cx="3223260" cy="402788"/>
          </a:xfrm>
          <a:prstGeom prst="rect">
            <a:avLst/>
          </a:prstGeom>
          <a:noFill/>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filterCountries()</a:t>
            </a:r>
            <a:endParaRPr lang="en-US" sz="2500" dirty="0"/>
          </a:p>
        </p:txBody>
      </p:sp>
      <p:sp>
        <p:nvSpPr>
          <p:cNvPr id="19" name="Text 13"/>
          <p:cNvSpPr/>
          <p:nvPr/>
        </p:nvSpPr>
        <p:spPr>
          <a:xfrm>
            <a:off x="9847659" y="6703933"/>
            <a:ext cx="3776305" cy="687705"/>
          </a:xfrm>
          <a:prstGeom prst="rect">
            <a:avLst/>
          </a:prstGeom>
          <a:noFill/>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Dynamically updates the displayed list based on user input.</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2732"/>
            <a:ext cx="7556421" cy="1133951"/>
          </a:xfrm>
          <a:prstGeom prst="rect">
            <a:avLst/>
          </a:prstGeom>
          <a:noFill/>
        </p:spPr>
        <p:txBody>
          <a:bodyPr wrap="squar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Fetching Data: The `fetchCountries` Function</a:t>
            </a:r>
            <a:endParaRPr lang="en-US" sz="3550" dirty="0"/>
          </a:p>
        </p:txBody>
      </p:sp>
      <p:sp>
        <p:nvSpPr>
          <p:cNvPr id="4" name="Shape 1"/>
          <p:cNvSpPr/>
          <p:nvPr/>
        </p:nvSpPr>
        <p:spPr>
          <a:xfrm>
            <a:off x="6280190" y="2376845"/>
            <a:ext cx="7556421" cy="3243263"/>
          </a:xfrm>
          <a:prstGeom prst="roundRect">
            <a:avLst>
              <a:gd name="adj" fmla="val 1049"/>
            </a:avLst>
          </a:prstGeom>
          <a:solidFill>
            <a:srgbClr val="2A2A28"/>
          </a:solidFill>
        </p:spPr>
      </p:sp>
      <p:sp>
        <p:nvSpPr>
          <p:cNvPr id="5" name="Shape 2"/>
          <p:cNvSpPr/>
          <p:nvPr/>
        </p:nvSpPr>
        <p:spPr>
          <a:xfrm>
            <a:off x="6268879" y="2376845"/>
            <a:ext cx="7579043" cy="3243263"/>
          </a:xfrm>
          <a:prstGeom prst="roundRect">
            <a:avLst>
              <a:gd name="adj" fmla="val 1049"/>
            </a:avLst>
          </a:prstGeom>
          <a:solidFill>
            <a:srgbClr val="2A2A28"/>
          </a:solidFill>
        </p:spPr>
      </p:sp>
      <p:sp>
        <p:nvSpPr>
          <p:cNvPr id="6" name="Text 3"/>
          <p:cNvSpPr/>
          <p:nvPr/>
        </p:nvSpPr>
        <p:spPr>
          <a:xfrm>
            <a:off x="6495693" y="2546866"/>
            <a:ext cx="7125414" cy="2903220"/>
          </a:xfrm>
          <a:prstGeom prst="rect">
            <a:avLst/>
          </a:prstGeom>
          <a:noFill/>
        </p:spPr>
        <p:txBody>
          <a:bodyPr wrap="square" lIns="0" tIns="0" rIns="0" bIns="0" rtlCol="0" anchor="t"/>
          <a:lstStyle/>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async function fetchCountries() {</a:t>
            </a:r>
            <a:endParaRPr lang="en-US" sz="1750" dirty="0"/>
          </a:p>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response = await fetch(</a:t>
            </a:r>
            <a:endParaRPr lang="en-US" sz="1750" dirty="0"/>
          </a:p>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"https://restcountries.com/v3.1/all?fields=name,cca2,region,capital,flags"</a:t>
            </a:r>
            <a:endParaRPr lang="en-US" sz="1750" dirty="0"/>
          </a:p>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a:t>
            </a:r>
            <a:endParaRPr lang="en-US" sz="1750" dirty="0"/>
          </a:p>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countriesData = await response.json();</a:t>
            </a:r>
            <a:endParaRPr lang="en-US" sz="1750" dirty="0"/>
          </a:p>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displayCountries(countriesData);</a:t>
            </a:r>
            <a:endParaRPr lang="en-US" sz="1750" dirty="0"/>
          </a:p>
          <a:p>
            <a:pPr marL="0" indent="0" algn="l">
              <a:lnSpc>
                <a:spcPts val="2850"/>
              </a:lnSpc>
              <a:buNone/>
            </a:pP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a:t>
            </a:r>
            <a:endParaRPr lang="en-US" sz="1750" dirty="0"/>
          </a:p>
        </p:txBody>
      </p:sp>
      <p:sp>
        <p:nvSpPr>
          <p:cNvPr id="7" name="Text 4"/>
          <p:cNvSpPr/>
          <p:nvPr/>
        </p:nvSpPr>
        <p:spPr>
          <a:xfrm>
            <a:off x="6280190" y="5875258"/>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This asynchronous function is responsible for making the API request. It fetches all country data from the specified endpoint, parses the JSON response, and then passes this data to the </a:t>
            </a:r>
            <a:r>
              <a:rPr lang="en-US" sz="17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displayCountries</a:t>
            </a:r>
            <a:r>
              <a:rPr lang="en-US" sz="1750" dirty="0">
                <a:solidFill>
                  <a:srgbClr val="C9C9C0"/>
                </a:solidFill>
                <a:latin typeface="Tomorrow" pitchFamily="34" charset="0"/>
                <a:ea typeface="Tomorrow" pitchFamily="34" charset="-122"/>
                <a:cs typeface="Tomorrow" pitchFamily="34" charset="-120"/>
              </a:rPr>
              <a:t> function for rendering.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2361" y="624364"/>
            <a:ext cx="7559278" cy="848916"/>
          </a:xfrm>
          <a:prstGeom prst="rect">
            <a:avLst/>
          </a:prstGeom>
          <a:noFill/>
        </p:spPr>
        <p:txBody>
          <a:bodyPr wrap="square" lIns="0" tIns="0" rIns="0" bIns="0" rtlCol="0" anchor="t"/>
          <a:lstStyle/>
          <a:p>
            <a:pPr marL="0" indent="0" algn="l">
              <a:lnSpc>
                <a:spcPts val="3300"/>
              </a:lnSpc>
              <a:buNone/>
            </a:pPr>
            <a:r>
              <a:rPr lang="en-US" sz="2650" dirty="0">
                <a:solidFill>
                  <a:srgbClr val="EDEDE8"/>
                </a:solidFill>
                <a:latin typeface="Tomorrow Semi Bold" pitchFamily="34" charset="0"/>
                <a:ea typeface="Tomorrow Semi Bold" pitchFamily="34" charset="-122"/>
                <a:cs typeface="Tomorrow Semi Bold" pitchFamily="34" charset="-120"/>
              </a:rPr>
              <a:t>Displaying Results: The `displayCountries` Function</a:t>
            </a:r>
            <a:endParaRPr lang="en-US" sz="2650" dirty="0"/>
          </a:p>
        </p:txBody>
      </p:sp>
      <p:sp>
        <p:nvSpPr>
          <p:cNvPr id="4" name="Shape 1"/>
          <p:cNvSpPr/>
          <p:nvPr/>
        </p:nvSpPr>
        <p:spPr>
          <a:xfrm>
            <a:off x="792361" y="1727954"/>
            <a:ext cx="7559278" cy="4599861"/>
          </a:xfrm>
          <a:prstGeom prst="roundRect">
            <a:avLst>
              <a:gd name="adj" fmla="val 554"/>
            </a:avLst>
          </a:prstGeom>
          <a:solidFill>
            <a:srgbClr val="2A2A28"/>
          </a:solidFill>
        </p:spPr>
      </p:sp>
      <p:sp>
        <p:nvSpPr>
          <p:cNvPr id="5" name="Shape 2"/>
          <p:cNvSpPr/>
          <p:nvPr/>
        </p:nvSpPr>
        <p:spPr>
          <a:xfrm>
            <a:off x="783908" y="1727954"/>
            <a:ext cx="7576185" cy="4599861"/>
          </a:xfrm>
          <a:prstGeom prst="roundRect">
            <a:avLst>
              <a:gd name="adj" fmla="val 554"/>
            </a:avLst>
          </a:prstGeom>
          <a:solidFill>
            <a:srgbClr val="2A2A28"/>
          </a:solidFill>
        </p:spPr>
      </p:sp>
      <p:sp>
        <p:nvSpPr>
          <p:cNvPr id="6" name="Text 3"/>
          <p:cNvSpPr/>
          <p:nvPr/>
        </p:nvSpPr>
        <p:spPr>
          <a:xfrm>
            <a:off x="953691" y="1855232"/>
            <a:ext cx="7236619" cy="4345305"/>
          </a:xfrm>
          <a:prstGeom prst="rect">
            <a:avLst/>
          </a:prstGeom>
          <a:noFill/>
        </p:spPr>
        <p:txBody>
          <a:bodyPr wrap="square" lIns="0" tIns="0" rIns="0" bIns="0" rtlCol="0" anchor="t"/>
          <a:lstStyle/>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function displayCountries(countries) {</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list = document.getElementById("countriesList");</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list.innerHTML = "";</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countries.forEach(country =&gt; {</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card = document.createElement("div");</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card.className = "col-md-4 country-card";</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card.innerHTML = `</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&lt;h5&gt;${country.name.common}</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&lt;img src="${country.flags.png}"&gt;</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&lt;p&gt;&lt;b&gt;Code:&lt;/b&gt; ${country.cca2}</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&lt;p&gt;&lt;b&gt;Continent:&lt;/b&gt; ${country.region}</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&lt;p&gt;&lt;b&gt;Capital:&lt;/b&gt; ${country.capital?.[0] || "N/A"}</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list.appendChild(card);</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a:t>
            </a:r>
            <a:endParaRPr lang="en-US" sz="1300" dirty="0"/>
          </a:p>
          <a:p>
            <a:pPr marL="0" indent="0" algn="l">
              <a:lnSpc>
                <a:spcPts val="2100"/>
              </a:lnSpc>
              <a:buNone/>
            </a:pP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a:t>
            </a:r>
            <a:endParaRPr lang="en-US" sz="1300" dirty="0"/>
          </a:p>
        </p:txBody>
      </p:sp>
      <p:sp>
        <p:nvSpPr>
          <p:cNvPr id="7" name="Text 4"/>
          <p:cNvSpPr/>
          <p:nvPr/>
        </p:nvSpPr>
        <p:spPr>
          <a:xfrm>
            <a:off x="792361" y="6518791"/>
            <a:ext cx="7559278" cy="1086326"/>
          </a:xfrm>
          <a:prstGeom prst="rect">
            <a:avLst/>
          </a:prstGeom>
          <a:noFill/>
        </p:spPr>
        <p:txBody>
          <a:bodyPr wrap="squar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This function dynamically generates HTML elements to display each country's information. It iterates through the </a:t>
            </a: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countries</a:t>
            </a:r>
            <a:r>
              <a:rPr lang="en-US" sz="1300" dirty="0">
                <a:solidFill>
                  <a:srgbClr val="C9C9C0"/>
                </a:solidFill>
                <a:latin typeface="Tomorrow" pitchFamily="34" charset="0"/>
                <a:ea typeface="Tomorrow" pitchFamily="34" charset="-122"/>
                <a:cs typeface="Tomorrow" pitchFamily="34" charset="-120"/>
              </a:rPr>
              <a:t> array, creating a "card" for each country, complete with its common name, flag, CCA2 code, region, and capital. These cards are then appended to the </a:t>
            </a:r>
            <a:r>
              <a:rPr lang="en-US" sz="13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countriesList</a:t>
            </a:r>
            <a:r>
              <a:rPr lang="en-US" sz="1300" dirty="0">
                <a:solidFill>
                  <a:srgbClr val="C9C9C0"/>
                </a:solidFill>
                <a:latin typeface="Tomorrow" pitchFamily="34" charset="0"/>
                <a:ea typeface="Tomorrow" pitchFamily="34" charset="-122"/>
                <a:cs typeface="Tomorrow" pitchFamily="34" charset="-120"/>
              </a:rPr>
              <a:t> container.</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984653"/>
          </a:xfrm>
          <a:prstGeom prst="rect">
            <a:avLst/>
          </a:prstGeom>
        </p:spPr>
      </p:pic>
      <p:sp>
        <p:nvSpPr>
          <p:cNvPr id="3" name="Text 0"/>
          <p:cNvSpPr/>
          <p:nvPr/>
        </p:nvSpPr>
        <p:spPr>
          <a:xfrm>
            <a:off x="793790" y="2668072"/>
            <a:ext cx="6985873" cy="396835"/>
          </a:xfrm>
          <a:prstGeom prst="rect">
            <a:avLst/>
          </a:prstGeom>
          <a:noFill/>
        </p:spPr>
        <p:txBody>
          <a:bodyPr wrap="none" lIns="0" tIns="0" rIns="0" bIns="0" rtlCol="0" anchor="t"/>
          <a:lstStyle/>
          <a:p>
            <a:pPr marL="0" indent="0" algn="l">
              <a:lnSpc>
                <a:spcPts val="3100"/>
              </a:lnSpc>
              <a:buNone/>
            </a:pPr>
            <a:r>
              <a:rPr lang="en-US" sz="2500" dirty="0">
                <a:solidFill>
                  <a:srgbClr val="EDEDE8"/>
                </a:solidFill>
                <a:latin typeface="Tomorrow Semi Bold" pitchFamily="34" charset="0"/>
                <a:ea typeface="Tomorrow Semi Bold" pitchFamily="34" charset="-122"/>
                <a:cs typeface="Tomorrow Semi Bold" pitchFamily="34" charset="-120"/>
              </a:rPr>
              <a:t>Filtering Data: The `filterCountries` Function</a:t>
            </a:r>
            <a:endParaRPr lang="en-US" sz="2500" dirty="0"/>
          </a:p>
        </p:txBody>
      </p:sp>
      <p:sp>
        <p:nvSpPr>
          <p:cNvPr id="4" name="Shape 1"/>
          <p:cNvSpPr/>
          <p:nvPr/>
        </p:nvSpPr>
        <p:spPr>
          <a:xfrm>
            <a:off x="793790" y="3303032"/>
            <a:ext cx="13042821" cy="3541157"/>
          </a:xfrm>
          <a:prstGeom prst="roundRect">
            <a:avLst>
              <a:gd name="adj" fmla="val 673"/>
            </a:avLst>
          </a:prstGeom>
          <a:solidFill>
            <a:srgbClr val="2A2A28"/>
          </a:solidFill>
        </p:spPr>
      </p:sp>
      <p:sp>
        <p:nvSpPr>
          <p:cNvPr id="5" name="Shape 2"/>
          <p:cNvSpPr/>
          <p:nvPr/>
        </p:nvSpPr>
        <p:spPr>
          <a:xfrm>
            <a:off x="785932" y="3303032"/>
            <a:ext cx="13058537" cy="3541157"/>
          </a:xfrm>
          <a:prstGeom prst="roundRect">
            <a:avLst>
              <a:gd name="adj" fmla="val 673"/>
            </a:avLst>
          </a:prstGeom>
          <a:solidFill>
            <a:srgbClr val="2A2A28"/>
          </a:solidFill>
        </p:spPr>
      </p:sp>
      <p:sp>
        <p:nvSpPr>
          <p:cNvPr id="6" name="Text 3"/>
          <p:cNvSpPr/>
          <p:nvPr/>
        </p:nvSpPr>
        <p:spPr>
          <a:xfrm>
            <a:off x="944642" y="3422094"/>
            <a:ext cx="12741116" cy="3303032"/>
          </a:xfrm>
          <a:prstGeom prst="rect">
            <a:avLst/>
          </a:prstGeom>
          <a:noFill/>
        </p:spPr>
        <p:txBody>
          <a:bodyPr wrap="square" lIns="0" tIns="0" rIns="0" bIns="0" rtlCol="0" anchor="t"/>
          <a:lstStyle/>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function filterCountries() {</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name = searchName.value.toLowerCase();</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code = searchCode.value.toLowerCase();</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continent = searchContinent.value.toLowerCase();</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capital = searchCapital.value.toLowerCase();</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const filtered = countriesData.filter(country =&gt;</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country.name.common.toLowerCase().includes(name) &amp;&amp;</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country.cca2.toLowerCase().includes(code) &amp;&amp;</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country.region.toLowerCase().includes(continent) &amp;&amp;</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(country.capital?.[0]?.toLowerCase().includes(capital) || capital === "")</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  displayCountries(filtered);</a:t>
            </a:r>
            <a:endParaRPr lang="en-US" sz="1250" dirty="0"/>
          </a:p>
          <a:p>
            <a:pPr marL="0" indent="0" algn="l">
              <a:lnSpc>
                <a:spcPts val="2000"/>
              </a:lnSpc>
              <a:buNone/>
            </a:pP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a:t>
            </a:r>
            <a:endParaRPr lang="en-US" sz="1250" dirty="0"/>
          </a:p>
        </p:txBody>
      </p:sp>
      <p:sp>
        <p:nvSpPr>
          <p:cNvPr id="7" name="Text 4"/>
          <p:cNvSpPr/>
          <p:nvPr/>
        </p:nvSpPr>
        <p:spPr>
          <a:xfrm>
            <a:off x="793790" y="7022783"/>
            <a:ext cx="13042821" cy="523399"/>
          </a:xfrm>
          <a:prstGeom prst="rect">
            <a:avLst/>
          </a:prstGeom>
          <a:noFill/>
        </p:spPr>
        <p:txBody>
          <a:bodyPr wrap="square" lIns="0" tIns="0" rIns="0" bIns="0" rtlCol="0" anchor="t"/>
          <a:lstStyle/>
          <a:p>
            <a:pPr marL="0" indent="0" algn="l">
              <a:lnSpc>
                <a:spcPts val="2000"/>
              </a:lnSpc>
              <a:buNone/>
            </a:pPr>
            <a:r>
              <a:rPr lang="en-US" sz="1250" dirty="0">
                <a:solidFill>
                  <a:srgbClr val="C9C9C0"/>
                </a:solidFill>
                <a:latin typeface="Tomorrow" pitchFamily="34" charset="0"/>
                <a:ea typeface="Tomorrow" pitchFamily="34" charset="-122"/>
                <a:cs typeface="Tomorrow" pitchFamily="34" charset="-120"/>
              </a:rPr>
              <a:t>The </a:t>
            </a: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filterCountries</a:t>
            </a:r>
            <a:r>
              <a:rPr lang="en-US" sz="1250" dirty="0">
                <a:solidFill>
                  <a:srgbClr val="C9C9C0"/>
                </a:solidFill>
                <a:latin typeface="Tomorrow" pitchFamily="34" charset="0"/>
                <a:ea typeface="Tomorrow" pitchFamily="34" charset="-122"/>
                <a:cs typeface="Tomorrow" pitchFamily="34" charset="-120"/>
              </a:rPr>
              <a:t> function takes user input from various search fields (name, code, continent, capital) and applies a filter to the </a:t>
            </a: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countriesData</a:t>
            </a:r>
            <a:r>
              <a:rPr lang="en-US" sz="1250" dirty="0">
                <a:solidFill>
                  <a:srgbClr val="C9C9C0"/>
                </a:solidFill>
                <a:latin typeface="Tomorrow" pitchFamily="34" charset="0"/>
                <a:ea typeface="Tomorrow" pitchFamily="34" charset="-122"/>
                <a:cs typeface="Tomorrow" pitchFamily="34" charset="-120"/>
              </a:rPr>
              <a:t>. It performs case-insensitive comparisons to match countries that include the search terms. The filtered results are then passed to </a:t>
            </a:r>
            <a:r>
              <a:rPr lang="en-US" sz="12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displayCountries</a:t>
            </a:r>
            <a:r>
              <a:rPr lang="en-US" sz="1250" dirty="0">
                <a:solidFill>
                  <a:srgbClr val="C9C9C0"/>
                </a:solidFill>
                <a:latin typeface="Tomorrow" pitchFamily="34" charset="0"/>
                <a:ea typeface="Tomorrow" pitchFamily="34" charset="-122"/>
                <a:cs typeface="Tomorrow" pitchFamily="34" charset="-120"/>
              </a:rPr>
              <a:t> to update the UI.</a:t>
            </a:r>
            <a:endParaRPr lang="en-US" sz="12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24796"/>
            <a:ext cx="7556421" cy="1077516"/>
          </a:xfrm>
          <a:prstGeom prst="rect">
            <a:avLst/>
          </a:prstGeom>
          <a:noFill/>
        </p:spPr>
        <p:txBody>
          <a:bodyPr wrap="square" lIns="0" tIns="0" rIns="0" bIns="0" rtlCol="0" anchor="t"/>
          <a:lstStyle/>
          <a:p>
            <a:pPr marL="0" indent="0" algn="l">
              <a:lnSpc>
                <a:spcPts val="4200"/>
              </a:lnSpc>
              <a:buNone/>
            </a:pPr>
            <a:r>
              <a:rPr lang="en-US" sz="3350" dirty="0">
                <a:solidFill>
                  <a:srgbClr val="EDEDE8"/>
                </a:solidFill>
                <a:latin typeface="Tomorrow Semi Bold" pitchFamily="34" charset="0"/>
                <a:ea typeface="Tomorrow Semi Bold" pitchFamily="34" charset="-122"/>
                <a:cs typeface="Tomorrow Semi Bold" pitchFamily="34" charset="-120"/>
              </a:rPr>
              <a:t>Real-time Interactivity: Event Handling</a:t>
            </a:r>
            <a:endParaRPr lang="en-US" sz="3350" dirty="0"/>
          </a:p>
        </p:txBody>
      </p:sp>
      <p:pic>
        <p:nvPicPr>
          <p:cNvPr id="4"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633" y="2665690"/>
            <a:ext cx="323136" cy="323136"/>
          </a:xfrm>
          <a:prstGeom prst="rect">
            <a:avLst/>
          </a:prstGeom>
        </p:spPr>
      </p:pic>
      <p:sp>
        <p:nvSpPr>
          <p:cNvPr id="5" name="Text 1"/>
          <p:cNvSpPr/>
          <p:nvPr/>
        </p:nvSpPr>
        <p:spPr>
          <a:xfrm>
            <a:off x="1493996" y="2625447"/>
            <a:ext cx="3507105" cy="403979"/>
          </a:xfrm>
          <a:prstGeom prst="rect">
            <a:avLst/>
          </a:prstGeom>
          <a:noFill/>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Input Event Listeners</a:t>
            </a:r>
            <a:endParaRPr lang="en-US" sz="2500" dirty="0"/>
          </a:p>
        </p:txBody>
      </p:sp>
      <p:sp>
        <p:nvSpPr>
          <p:cNvPr id="6" name="Text 2"/>
          <p:cNvSpPr/>
          <p:nvPr/>
        </p:nvSpPr>
        <p:spPr>
          <a:xfrm>
            <a:off x="1493996" y="3158609"/>
            <a:ext cx="6856214" cy="344805"/>
          </a:xfrm>
          <a:prstGeom prst="rect">
            <a:avLst/>
          </a:prstGeom>
          <a:noFill/>
        </p:spPr>
        <p:txBody>
          <a:bodyPr wrap="non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Each search input field is equipped with an "input" event listener.</a:t>
            </a:r>
            <a:endParaRPr lang="en-US" sz="1650" dirty="0"/>
          </a:p>
        </p:txBody>
      </p:sp>
      <p:pic>
        <p:nvPicPr>
          <p:cNvPr id="7" name="Image 2"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633" y="3974544"/>
            <a:ext cx="323136" cy="323136"/>
          </a:xfrm>
          <a:prstGeom prst="rect">
            <a:avLst/>
          </a:prstGeom>
        </p:spPr>
      </p:pic>
      <p:sp>
        <p:nvSpPr>
          <p:cNvPr id="8" name="Text 3"/>
          <p:cNvSpPr/>
          <p:nvPr/>
        </p:nvSpPr>
        <p:spPr>
          <a:xfrm>
            <a:off x="1493996" y="3934301"/>
            <a:ext cx="3232190" cy="403979"/>
          </a:xfrm>
          <a:prstGeom prst="rect">
            <a:avLst/>
          </a:prstGeom>
          <a:noFill/>
        </p:spPr>
        <p:txBody>
          <a:bodyPr wrap="none" lIns="0" tIns="0" rIns="0" bIns="0" rtlCol="0" anchor="t"/>
          <a:lstStyle/>
          <a:p>
            <a:pPr marL="0" indent="0" algn="l">
              <a:lnSpc>
                <a:spcPts val="3150"/>
              </a:lnSpc>
              <a:buNone/>
            </a:pPr>
            <a:r>
              <a:rPr lang="en-US" sz="2500" dirty="0">
                <a:solidFill>
                  <a:srgbClr val="C9C9C0"/>
                </a:solidFill>
                <a:latin typeface="Tomorrow Semi Bold" pitchFamily="34" charset="0"/>
                <a:ea typeface="Tomorrow Semi Bold" pitchFamily="34" charset="-122"/>
                <a:cs typeface="Tomorrow Semi Bold" pitchFamily="34" charset="-120"/>
              </a:rPr>
              <a:t>Real-time Search</a:t>
            </a:r>
            <a:endParaRPr lang="en-US" sz="2500" dirty="0"/>
          </a:p>
        </p:txBody>
      </p:sp>
      <p:sp>
        <p:nvSpPr>
          <p:cNvPr id="9" name="Text 4"/>
          <p:cNvSpPr/>
          <p:nvPr/>
        </p:nvSpPr>
        <p:spPr>
          <a:xfrm>
            <a:off x="1493996" y="4467463"/>
            <a:ext cx="6856214" cy="689610"/>
          </a:xfrm>
          <a:prstGeom prst="rect">
            <a:avLst/>
          </a:prstGeom>
          <a:noFill/>
        </p:spPr>
        <p:txBody>
          <a:bodyPr wrap="square" lIns="0" tIns="0" rIns="0" bIns="0" rtlCol="0" anchor="t"/>
          <a:lstStyle/>
          <a:p>
            <a:pPr marL="0" indent="0" algn="l">
              <a:lnSpc>
                <a:spcPts val="2700"/>
              </a:lnSpc>
              <a:buNone/>
            </a:pPr>
            <a:r>
              <a:rPr lang="en-US" sz="1650" dirty="0">
                <a:solidFill>
                  <a:srgbClr val="C9C9C0"/>
                </a:solidFill>
                <a:latin typeface="Tomorrow" pitchFamily="34" charset="0"/>
                <a:ea typeface="Tomorrow" pitchFamily="34" charset="-122"/>
                <a:cs typeface="Tomorrow" pitchFamily="34" charset="-120"/>
              </a:rPr>
              <a:t>This allows for instantaneous filtering and updating of the country list as the user types, without requiring a full page reload.</a:t>
            </a:r>
            <a:endParaRPr lang="en-US" sz="1650" dirty="0"/>
          </a:p>
        </p:txBody>
      </p:sp>
      <p:sp>
        <p:nvSpPr>
          <p:cNvPr id="10" name="Text 5"/>
          <p:cNvSpPr/>
          <p:nvPr/>
        </p:nvSpPr>
        <p:spPr>
          <a:xfrm>
            <a:off x="793790" y="5399484"/>
            <a:ext cx="7556421" cy="344805"/>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searchName.addEventListener("input", filterCountries);</a:t>
            </a:r>
            <a:endParaRPr lang="en-US" sz="1650" dirty="0"/>
          </a:p>
        </p:txBody>
      </p:sp>
      <p:sp>
        <p:nvSpPr>
          <p:cNvPr id="11" name="Text 6"/>
          <p:cNvSpPr/>
          <p:nvPr/>
        </p:nvSpPr>
        <p:spPr>
          <a:xfrm>
            <a:off x="793790" y="5819656"/>
            <a:ext cx="7556421" cy="344805"/>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searchCode.addEventListener("input", filterCountries);</a:t>
            </a:r>
            <a:endParaRPr lang="en-US" sz="1650" dirty="0"/>
          </a:p>
        </p:txBody>
      </p:sp>
      <p:sp>
        <p:nvSpPr>
          <p:cNvPr id="12" name="Text 7"/>
          <p:cNvSpPr/>
          <p:nvPr/>
        </p:nvSpPr>
        <p:spPr>
          <a:xfrm>
            <a:off x="793790" y="6239827"/>
            <a:ext cx="7556421" cy="344805"/>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searchContinent.addEventListener("input", filterCountries);</a:t>
            </a:r>
            <a:endParaRPr lang="en-US" sz="1650" dirty="0"/>
          </a:p>
        </p:txBody>
      </p:sp>
      <p:sp>
        <p:nvSpPr>
          <p:cNvPr id="13" name="Text 8"/>
          <p:cNvSpPr/>
          <p:nvPr/>
        </p:nvSpPr>
        <p:spPr>
          <a:xfrm>
            <a:off x="793790" y="6659999"/>
            <a:ext cx="7556421" cy="344805"/>
          </a:xfrm>
          <a:prstGeom prst="rect">
            <a:avLst/>
          </a:prstGeom>
          <a:noFill/>
        </p:spPr>
        <p:txBody>
          <a:bodyPr wrap="none" lIns="0" tIns="0" rIns="0" bIns="0" rtlCol="0" anchor="t"/>
          <a:lstStyle/>
          <a:p>
            <a:pPr marL="342900" indent="-342900" algn="l">
              <a:lnSpc>
                <a:spcPts val="2700"/>
              </a:lnSpc>
              <a:buSzPct val="100000"/>
              <a:buChar char="•"/>
            </a:pPr>
            <a:r>
              <a:rPr lang="en-US" sz="1650" dirty="0">
                <a:solidFill>
                  <a:srgbClr val="C9C9C0"/>
                </a:solidFill>
                <a:latin typeface="Tomorrow" pitchFamily="34" charset="0"/>
                <a:ea typeface="Tomorrow" pitchFamily="34" charset="-122"/>
                <a:cs typeface="Tomorrow" pitchFamily="34" charset="-120"/>
              </a:rPr>
              <a:t>searchCapital.addEventListener("input", filterCountries);</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31257" y="417433"/>
            <a:ext cx="5250180" cy="379452"/>
          </a:xfrm>
          <a:prstGeom prst="rect">
            <a:avLst/>
          </a:prstGeom>
          <a:noFill/>
        </p:spPr>
        <p:txBody>
          <a:bodyPr wrap="none" lIns="0" tIns="0" rIns="0" bIns="0" rtlCol="0" anchor="t"/>
          <a:lstStyle/>
          <a:p>
            <a:pPr marL="0" indent="0" algn="l">
              <a:lnSpc>
                <a:spcPts val="2950"/>
              </a:lnSpc>
              <a:buNone/>
            </a:pPr>
            <a:r>
              <a:rPr lang="en-US" sz="2350" dirty="0">
                <a:solidFill>
                  <a:srgbClr val="EDEDE8"/>
                </a:solidFill>
                <a:latin typeface="Tomorrow Semi Bold" pitchFamily="34" charset="0"/>
                <a:ea typeface="Tomorrow Semi Bold" pitchFamily="34" charset="-122"/>
                <a:cs typeface="Tomorrow Semi Bold" pitchFamily="34" charset="-120"/>
              </a:rPr>
              <a:t>Deployment: Sharing Our Creation</a:t>
            </a:r>
            <a:endParaRPr lang="en-US" sz="2350" dirty="0"/>
          </a:p>
        </p:txBody>
      </p:sp>
      <p:sp>
        <p:nvSpPr>
          <p:cNvPr id="3" name="Text 1"/>
          <p:cNvSpPr/>
          <p:nvPr/>
        </p:nvSpPr>
        <p:spPr>
          <a:xfrm>
            <a:off x="531257" y="1176337"/>
            <a:ext cx="2623185" cy="284678"/>
          </a:xfrm>
          <a:prstGeom prst="rect">
            <a:avLst/>
          </a:prstGeom>
          <a:noFill/>
        </p:spPr>
        <p:txBody>
          <a:bodyPr wrap="none" lIns="0" tIns="0" rIns="0" bIns="0" rtlCol="0" anchor="t"/>
          <a:lstStyle/>
          <a:p>
            <a:pPr marL="0" indent="0" algn="l">
              <a:lnSpc>
                <a:spcPts val="2200"/>
              </a:lnSpc>
              <a:buNone/>
            </a:pPr>
            <a:r>
              <a:rPr lang="en-US" sz="1750" dirty="0">
                <a:solidFill>
                  <a:srgbClr val="EDEDE8"/>
                </a:solidFill>
                <a:latin typeface="Tomorrow Semi Bold" pitchFamily="34" charset="0"/>
                <a:ea typeface="Tomorrow Semi Bold" pitchFamily="34" charset="-122"/>
                <a:cs typeface="Tomorrow Semi Bold" pitchFamily="34" charset="-120"/>
              </a:rPr>
              <a:t>Code Pushed to GitHub</a:t>
            </a:r>
            <a:endParaRPr lang="en-US" sz="1750" dirty="0"/>
          </a:p>
        </p:txBody>
      </p:sp>
      <p:sp>
        <p:nvSpPr>
          <p:cNvPr id="4" name="Text 2"/>
          <p:cNvSpPr/>
          <p:nvPr/>
        </p:nvSpPr>
        <p:spPr>
          <a:xfrm>
            <a:off x="531257" y="1612821"/>
            <a:ext cx="6598801" cy="485775"/>
          </a:xfrm>
          <a:prstGeom prst="rect">
            <a:avLst/>
          </a:prstGeom>
          <a:noFill/>
        </p:spPr>
        <p:txBody>
          <a:bodyPr wrap="square" lIns="0" tIns="0" rIns="0" bIns="0" rtlCol="0" anchor="t"/>
          <a:lstStyle/>
          <a:p>
            <a:pPr marL="0" indent="0" algn="l">
              <a:lnSpc>
                <a:spcPts val="1900"/>
              </a:lnSpc>
              <a:buNone/>
            </a:pPr>
            <a:r>
              <a:rPr lang="en-US" sz="1150" dirty="0">
                <a:solidFill>
                  <a:srgbClr val="C9C9C0"/>
                </a:solidFill>
                <a:latin typeface="Tomorrow" pitchFamily="34" charset="0"/>
                <a:ea typeface="Tomorrow" pitchFamily="34" charset="-122"/>
                <a:cs typeface="Tomorrow" pitchFamily="34" charset="-120"/>
              </a:rPr>
              <a:t>The entire project codebase is hosted on GitHub, enabling version control, collaboration, and easy access.</a:t>
            </a:r>
            <a:endParaRPr lang="en-US" sz="1150" dirty="0"/>
          </a:p>
        </p:txBody>
      </p:sp>
      <p:pic>
        <p:nvPicPr>
          <p:cNvPr id="5" name="Image 0" descr="preencoded.png"/>
          <p:cNvPicPr>
            <a:picLocks noChangeAspect="1"/>
          </p:cNvPicPr>
          <p:nvPr/>
        </p:nvPicPr>
        <p:blipFill>
          <a:blip r:embed="rId1"/>
          <a:stretch>
            <a:fillRect/>
          </a:stretch>
        </p:blipFill>
        <p:spPr>
          <a:xfrm>
            <a:off x="531257" y="2269331"/>
            <a:ext cx="6598801" cy="6598801"/>
          </a:xfrm>
          <a:prstGeom prst="rect">
            <a:avLst/>
          </a:prstGeom>
        </p:spPr>
      </p:pic>
      <p:sp>
        <p:nvSpPr>
          <p:cNvPr id="6" name="Text 3"/>
          <p:cNvSpPr/>
          <p:nvPr/>
        </p:nvSpPr>
        <p:spPr>
          <a:xfrm>
            <a:off x="7507962" y="1176337"/>
            <a:ext cx="3400901" cy="284678"/>
          </a:xfrm>
          <a:prstGeom prst="rect">
            <a:avLst/>
          </a:prstGeom>
          <a:noFill/>
        </p:spPr>
        <p:txBody>
          <a:bodyPr wrap="none" lIns="0" tIns="0" rIns="0" bIns="0" rtlCol="0" anchor="t"/>
          <a:lstStyle/>
          <a:p>
            <a:pPr marL="0" indent="0" algn="l">
              <a:lnSpc>
                <a:spcPts val="2200"/>
              </a:lnSpc>
              <a:buNone/>
            </a:pPr>
            <a:r>
              <a:rPr lang="en-US" sz="1750" dirty="0">
                <a:solidFill>
                  <a:srgbClr val="EDEDE8"/>
                </a:solidFill>
                <a:latin typeface="Tomorrow Semi Bold" pitchFamily="34" charset="0"/>
                <a:ea typeface="Tomorrow Semi Bold" pitchFamily="34" charset="-122"/>
                <a:cs typeface="Tomorrow Semi Bold" pitchFamily="34" charset="-120"/>
              </a:rPr>
              <a:t>Deployed Using GitHub Pages</a:t>
            </a:r>
            <a:endParaRPr lang="en-US" sz="1750" dirty="0"/>
          </a:p>
        </p:txBody>
      </p:sp>
      <p:sp>
        <p:nvSpPr>
          <p:cNvPr id="7" name="Text 4"/>
          <p:cNvSpPr/>
          <p:nvPr/>
        </p:nvSpPr>
        <p:spPr>
          <a:xfrm>
            <a:off x="7507962" y="1612821"/>
            <a:ext cx="6598801" cy="485775"/>
          </a:xfrm>
          <a:prstGeom prst="rect">
            <a:avLst/>
          </a:prstGeom>
          <a:noFill/>
        </p:spPr>
        <p:txBody>
          <a:bodyPr wrap="square" lIns="0" tIns="0" rIns="0" bIns="0" rtlCol="0" anchor="t"/>
          <a:lstStyle/>
          <a:p>
            <a:pPr marL="0" indent="0" algn="l">
              <a:lnSpc>
                <a:spcPts val="1900"/>
              </a:lnSpc>
              <a:buNone/>
            </a:pPr>
            <a:r>
              <a:rPr lang="en-US" sz="1150" dirty="0">
                <a:solidFill>
                  <a:srgbClr val="C9C9C0"/>
                </a:solidFill>
                <a:latin typeface="Tomorrow" pitchFamily="34" charset="0"/>
                <a:ea typeface="Tomorrow" pitchFamily="34" charset="-122"/>
                <a:cs typeface="Tomorrow" pitchFamily="34" charset="-120"/>
              </a:rPr>
              <a:t>The web application is deployed directly from the GitHub repository using GitHub Pages, providing a simple and free hosting solution for our static site.</a:t>
            </a:r>
            <a:endParaRPr lang="en-US" sz="1150" dirty="0"/>
          </a:p>
        </p:txBody>
      </p:sp>
      <p:pic>
        <p:nvPicPr>
          <p:cNvPr id="8" name="Image 1" descr="preencoded.png"/>
          <p:cNvPicPr>
            <a:picLocks noChangeAspect="1"/>
          </p:cNvPicPr>
          <p:nvPr/>
        </p:nvPicPr>
        <p:blipFill>
          <a:blip r:embed="rId2"/>
          <a:stretch>
            <a:fillRect/>
          </a:stretch>
        </p:blipFill>
        <p:spPr>
          <a:xfrm>
            <a:off x="7507962" y="2269331"/>
            <a:ext cx="6598801" cy="65988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7226"/>
            <a:ext cx="8955524" cy="566976"/>
          </a:xfrm>
          <a:prstGeom prst="rect">
            <a:avLst/>
          </a:prstGeom>
          <a:noFill/>
        </p:spPr>
        <p:txBody>
          <a:bodyPr wrap="none" lIns="0" tIns="0" rIns="0" bIns="0" rtlCol="0" anchor="t"/>
          <a:lstStyle/>
          <a:p>
            <a:pPr marL="0" indent="0" algn="l">
              <a:lnSpc>
                <a:spcPts val="4450"/>
              </a:lnSpc>
              <a:buNone/>
            </a:pPr>
            <a:r>
              <a:rPr lang="en-US" sz="3550" dirty="0">
                <a:solidFill>
                  <a:srgbClr val="EDEDE8"/>
                </a:solidFill>
                <a:latin typeface="Tomorrow Semi Bold" pitchFamily="34" charset="0"/>
                <a:ea typeface="Tomorrow Semi Bold" pitchFamily="34" charset="-122"/>
                <a:cs typeface="Tomorrow Semi Bold" pitchFamily="34" charset="-120"/>
              </a:rPr>
              <a:t>Key Learnings &amp; Future Enhancements</a:t>
            </a:r>
            <a:endParaRPr lang="en-US" sz="3550" dirty="0"/>
          </a:p>
        </p:txBody>
      </p:sp>
      <p:sp>
        <p:nvSpPr>
          <p:cNvPr id="3" name="Shape 1"/>
          <p:cNvSpPr/>
          <p:nvPr/>
        </p:nvSpPr>
        <p:spPr>
          <a:xfrm>
            <a:off x="793790" y="1687830"/>
            <a:ext cx="2173724" cy="1740813"/>
          </a:xfrm>
          <a:prstGeom prst="roundRect">
            <a:avLst>
              <a:gd name="adj" fmla="val 1954"/>
            </a:avLst>
          </a:prstGeom>
          <a:solidFill>
            <a:srgbClr val="3C3C3A"/>
          </a:solidFill>
        </p:spPr>
      </p:sp>
      <p:sp>
        <p:nvSpPr>
          <p:cNvPr id="4" name="Text 2"/>
          <p:cNvSpPr/>
          <p:nvPr/>
        </p:nvSpPr>
        <p:spPr>
          <a:xfrm>
            <a:off x="1721167" y="2358866"/>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C9C9C0"/>
                </a:solidFill>
                <a:latin typeface="Tomorrow Semi Bold" pitchFamily="34" charset="0"/>
                <a:ea typeface="Tomorrow Semi Bold" pitchFamily="34" charset="-122"/>
                <a:cs typeface="Tomorrow Semi Bold" pitchFamily="34" charset="-120"/>
              </a:rPr>
              <a:t>1</a:t>
            </a:r>
            <a:endParaRPr lang="en-US" sz="2500" dirty="0"/>
          </a:p>
        </p:txBody>
      </p:sp>
      <p:sp>
        <p:nvSpPr>
          <p:cNvPr id="5" name="Text 3"/>
          <p:cNvSpPr/>
          <p:nvPr/>
        </p:nvSpPr>
        <p:spPr>
          <a:xfrm>
            <a:off x="3194328" y="1914644"/>
            <a:ext cx="6599873" cy="425291"/>
          </a:xfrm>
          <a:prstGeom prst="rect">
            <a:avLst/>
          </a:prstGeom>
          <a:noFill/>
        </p:spPr>
        <p:txBody>
          <a:bodyPr wrap="none" lIns="0" tIns="0" rIns="0" bIns="0" rtlCol="0" anchor="t"/>
          <a:lstStyle/>
          <a:p>
            <a:pPr marL="0" indent="0" algn="l">
              <a:lnSpc>
                <a:spcPts val="3300"/>
              </a:lnSpc>
              <a:buNone/>
            </a:pPr>
            <a:r>
              <a:rPr lang="en-US" sz="2650" dirty="0">
                <a:solidFill>
                  <a:srgbClr val="C9C9C0"/>
                </a:solidFill>
                <a:latin typeface="Tomorrow Semi Bold" pitchFamily="34" charset="0"/>
                <a:ea typeface="Tomorrow Semi Bold" pitchFamily="34" charset="-122"/>
                <a:cs typeface="Tomorrow Semi Bold" pitchFamily="34" charset="-120"/>
              </a:rPr>
              <a:t>Understanding Large JSON Structures</a:t>
            </a:r>
            <a:endParaRPr lang="en-US" sz="2650" dirty="0"/>
          </a:p>
        </p:txBody>
      </p:sp>
      <p:sp>
        <p:nvSpPr>
          <p:cNvPr id="6" name="Text 4"/>
          <p:cNvSpPr/>
          <p:nvPr/>
        </p:nvSpPr>
        <p:spPr>
          <a:xfrm>
            <a:off x="3194328" y="2476024"/>
            <a:ext cx="10415468" cy="725805"/>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Navigating and parsing extensive JSON responses from APIs can be complex but is crucial for effective data utilization.</a:t>
            </a:r>
            <a:endParaRPr lang="en-US" sz="1750" dirty="0"/>
          </a:p>
        </p:txBody>
      </p:sp>
      <p:sp>
        <p:nvSpPr>
          <p:cNvPr id="7" name="Shape 5"/>
          <p:cNvSpPr/>
          <p:nvPr/>
        </p:nvSpPr>
        <p:spPr>
          <a:xfrm>
            <a:off x="3080861" y="3413403"/>
            <a:ext cx="10642402" cy="15240"/>
          </a:xfrm>
          <a:prstGeom prst="roundRect">
            <a:avLst>
              <a:gd name="adj" fmla="val 223256"/>
            </a:avLst>
          </a:prstGeom>
          <a:solidFill>
            <a:srgbClr val="555553"/>
          </a:solidFill>
        </p:spPr>
      </p:sp>
      <p:sp>
        <p:nvSpPr>
          <p:cNvPr id="8" name="Shape 6"/>
          <p:cNvSpPr/>
          <p:nvPr/>
        </p:nvSpPr>
        <p:spPr>
          <a:xfrm>
            <a:off x="793790" y="3541990"/>
            <a:ext cx="4347567" cy="1740813"/>
          </a:xfrm>
          <a:prstGeom prst="roundRect">
            <a:avLst>
              <a:gd name="adj" fmla="val 1954"/>
            </a:avLst>
          </a:prstGeom>
          <a:solidFill>
            <a:srgbClr val="3C3C3A"/>
          </a:solidFill>
        </p:spPr>
      </p:sp>
      <p:sp>
        <p:nvSpPr>
          <p:cNvPr id="9" name="Text 7"/>
          <p:cNvSpPr/>
          <p:nvPr/>
        </p:nvSpPr>
        <p:spPr>
          <a:xfrm>
            <a:off x="2808089" y="4213027"/>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C9C9C0"/>
                </a:solidFill>
                <a:latin typeface="Tomorrow Semi Bold" pitchFamily="34" charset="0"/>
                <a:ea typeface="Tomorrow Semi Bold" pitchFamily="34" charset="-122"/>
                <a:cs typeface="Tomorrow Semi Bold" pitchFamily="34" charset="-120"/>
              </a:rPr>
              <a:t>2</a:t>
            </a:r>
            <a:endParaRPr lang="en-US" sz="2500" dirty="0"/>
          </a:p>
        </p:txBody>
      </p:sp>
      <p:sp>
        <p:nvSpPr>
          <p:cNvPr id="10" name="Text 8"/>
          <p:cNvSpPr/>
          <p:nvPr/>
        </p:nvSpPr>
        <p:spPr>
          <a:xfrm>
            <a:off x="5368171" y="3768804"/>
            <a:ext cx="4250412" cy="425291"/>
          </a:xfrm>
          <a:prstGeom prst="rect">
            <a:avLst/>
          </a:prstGeom>
          <a:noFill/>
        </p:spPr>
        <p:txBody>
          <a:bodyPr wrap="none" lIns="0" tIns="0" rIns="0" bIns="0" rtlCol="0" anchor="t"/>
          <a:lstStyle/>
          <a:p>
            <a:pPr marL="0" indent="0" algn="l">
              <a:lnSpc>
                <a:spcPts val="3300"/>
              </a:lnSpc>
              <a:buNone/>
            </a:pPr>
            <a:r>
              <a:rPr lang="en-US" sz="2650" dirty="0">
                <a:solidFill>
                  <a:srgbClr val="C9C9C0"/>
                </a:solidFill>
                <a:latin typeface="Tomorrow Semi Bold" pitchFamily="34" charset="0"/>
                <a:ea typeface="Tomorrow Semi Bold" pitchFamily="34" charset="-122"/>
                <a:cs typeface="Tomorrow Semi Bold" pitchFamily="34" charset="-120"/>
              </a:rPr>
              <a:t>Effective API Exploration</a:t>
            </a:r>
            <a:endParaRPr lang="en-US" sz="2650" dirty="0"/>
          </a:p>
        </p:txBody>
      </p:sp>
      <p:sp>
        <p:nvSpPr>
          <p:cNvPr id="11" name="Text 9"/>
          <p:cNvSpPr/>
          <p:nvPr/>
        </p:nvSpPr>
        <p:spPr>
          <a:xfrm>
            <a:off x="5368171" y="4330184"/>
            <a:ext cx="8241625" cy="725805"/>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Thoroughly reviewing API documentation and experimenting with endpoints is vital for successful integration.</a:t>
            </a:r>
            <a:endParaRPr lang="en-US" sz="1750" dirty="0"/>
          </a:p>
        </p:txBody>
      </p:sp>
      <p:sp>
        <p:nvSpPr>
          <p:cNvPr id="12" name="Shape 10"/>
          <p:cNvSpPr/>
          <p:nvPr/>
        </p:nvSpPr>
        <p:spPr>
          <a:xfrm>
            <a:off x="5254704" y="5267563"/>
            <a:ext cx="8468558" cy="15240"/>
          </a:xfrm>
          <a:prstGeom prst="roundRect">
            <a:avLst>
              <a:gd name="adj" fmla="val 223256"/>
            </a:avLst>
          </a:prstGeom>
          <a:solidFill>
            <a:srgbClr val="555553"/>
          </a:solidFill>
        </p:spPr>
      </p:sp>
      <p:sp>
        <p:nvSpPr>
          <p:cNvPr id="13" name="Shape 11"/>
          <p:cNvSpPr/>
          <p:nvPr/>
        </p:nvSpPr>
        <p:spPr>
          <a:xfrm>
            <a:off x="793790" y="5396151"/>
            <a:ext cx="6521410" cy="2166104"/>
          </a:xfrm>
          <a:prstGeom prst="roundRect">
            <a:avLst>
              <a:gd name="adj" fmla="val 1571"/>
            </a:avLst>
          </a:prstGeom>
          <a:solidFill>
            <a:srgbClr val="3C3C3A"/>
          </a:solidFill>
        </p:spPr>
      </p:sp>
      <p:sp>
        <p:nvSpPr>
          <p:cNvPr id="14" name="Text 12"/>
          <p:cNvSpPr/>
          <p:nvPr/>
        </p:nvSpPr>
        <p:spPr>
          <a:xfrm>
            <a:off x="3895011" y="6279833"/>
            <a:ext cx="318968" cy="398621"/>
          </a:xfrm>
          <a:prstGeom prst="rect">
            <a:avLst/>
          </a:prstGeom>
          <a:noFill/>
        </p:spPr>
        <p:txBody>
          <a:bodyPr wrap="none" lIns="0" tIns="0" rIns="0" bIns="0" rtlCol="0" anchor="t"/>
          <a:lstStyle/>
          <a:p>
            <a:pPr marL="0" indent="0" algn="ctr">
              <a:lnSpc>
                <a:spcPts val="4000"/>
              </a:lnSpc>
              <a:buNone/>
            </a:pPr>
            <a:r>
              <a:rPr lang="en-US" sz="2500" dirty="0">
                <a:solidFill>
                  <a:srgbClr val="C9C9C0"/>
                </a:solidFill>
                <a:latin typeface="Tomorrow Semi Bold" pitchFamily="34" charset="0"/>
                <a:ea typeface="Tomorrow Semi Bold" pitchFamily="34" charset="-122"/>
                <a:cs typeface="Tomorrow Semi Bold" pitchFamily="34" charset="-120"/>
              </a:rPr>
              <a:t>3</a:t>
            </a:r>
            <a:endParaRPr lang="en-US" sz="2500" dirty="0"/>
          </a:p>
        </p:txBody>
      </p:sp>
      <p:sp>
        <p:nvSpPr>
          <p:cNvPr id="15" name="Text 13"/>
          <p:cNvSpPr/>
          <p:nvPr/>
        </p:nvSpPr>
        <p:spPr>
          <a:xfrm>
            <a:off x="7542014" y="5622965"/>
            <a:ext cx="6067782" cy="850583"/>
          </a:xfrm>
          <a:prstGeom prst="rect">
            <a:avLst/>
          </a:prstGeom>
          <a:noFill/>
        </p:spPr>
        <p:txBody>
          <a:bodyPr wrap="square" lIns="0" tIns="0" rIns="0" bIns="0" rtlCol="0" anchor="t"/>
          <a:lstStyle/>
          <a:p>
            <a:pPr marL="0" indent="0" algn="l">
              <a:lnSpc>
                <a:spcPts val="3300"/>
              </a:lnSpc>
              <a:buNone/>
            </a:pPr>
            <a:r>
              <a:rPr lang="en-US" sz="2650" dirty="0">
                <a:solidFill>
                  <a:srgbClr val="C9C9C0"/>
                </a:solidFill>
                <a:latin typeface="Tomorrow Semi Bold" pitchFamily="34" charset="0"/>
                <a:ea typeface="Tomorrow Semi Bold" pitchFamily="34" charset="-122"/>
                <a:cs typeface="Tomorrow Semi Bold" pitchFamily="34" charset="-120"/>
              </a:rPr>
              <a:t>Implementing Efficient Filtering Logic</a:t>
            </a:r>
            <a:endParaRPr lang="en-US" sz="2650" dirty="0"/>
          </a:p>
        </p:txBody>
      </p:sp>
      <p:sp>
        <p:nvSpPr>
          <p:cNvPr id="16" name="Text 14"/>
          <p:cNvSpPr/>
          <p:nvPr/>
        </p:nvSpPr>
        <p:spPr>
          <a:xfrm>
            <a:off x="7542014" y="6609636"/>
            <a:ext cx="6067782" cy="725805"/>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Optimizing search algorithms ensures a smooth and responsive user experience, even with large datasets.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36890"/>
            <a:ext cx="12362498" cy="602456"/>
          </a:xfrm>
          <a:prstGeom prst="rect">
            <a:avLst/>
          </a:prstGeom>
          <a:noFill/>
        </p:spPr>
        <p:txBody>
          <a:bodyPr wrap="none" lIns="0" tIns="0" rIns="0" bIns="0" rtlCol="0" anchor="t"/>
          <a:lstStyle/>
          <a:p>
            <a:pPr marL="0" indent="0" algn="l">
              <a:lnSpc>
                <a:spcPts val="4700"/>
              </a:lnSpc>
              <a:buNone/>
            </a:pPr>
            <a:r>
              <a:rPr lang="en-US" sz="3750" dirty="0">
                <a:solidFill>
                  <a:srgbClr val="EDEDE8"/>
                </a:solidFill>
                <a:latin typeface="Tomorrow Semi Bold" pitchFamily="34" charset="0"/>
                <a:ea typeface="Tomorrow Semi Bold" pitchFamily="34" charset="-122"/>
                <a:cs typeface="Tomorrow Semi Bold" pitchFamily="34" charset="-120"/>
              </a:rPr>
              <a:t>Project Introduction: Navigating the Globe Digitally</a:t>
            </a:r>
            <a:endParaRPr lang="en-US" sz="3750" dirty="0"/>
          </a:p>
        </p:txBody>
      </p:sp>
      <p:sp>
        <p:nvSpPr>
          <p:cNvPr id="3" name="Text 1"/>
          <p:cNvSpPr/>
          <p:nvPr/>
        </p:nvSpPr>
        <p:spPr>
          <a:xfrm>
            <a:off x="793790" y="1902023"/>
            <a:ext cx="7637502" cy="616744"/>
          </a:xfrm>
          <a:prstGeom prst="rect">
            <a:avLst/>
          </a:prstGeom>
          <a:noFill/>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This project introduces the </a:t>
            </a:r>
            <a:r>
              <a:rPr lang="en-US" sz="1500" dirty="0">
                <a:solidFill>
                  <a:srgbClr val="E1E1DF"/>
                </a:solidFill>
                <a:latin typeface="Tomorrow" pitchFamily="34" charset="0"/>
                <a:ea typeface="Tomorrow" pitchFamily="34" charset="-122"/>
                <a:cs typeface="Tomorrow" pitchFamily="34" charset="-120"/>
              </a:rPr>
              <a:t>Countries Explorer</a:t>
            </a:r>
            <a:r>
              <a:rPr lang="en-US" sz="1500" dirty="0">
                <a:solidFill>
                  <a:srgbClr val="C9C9C0"/>
                </a:solidFill>
                <a:latin typeface="Tomorrow" pitchFamily="34" charset="0"/>
                <a:ea typeface="Tomorrow" pitchFamily="34" charset="-122"/>
                <a:cs typeface="Tomorrow" pitchFamily="34" charset="-120"/>
              </a:rPr>
              <a:t>, a dynamic client-side web application designed to simplify access to global country information.</a:t>
            </a:r>
            <a:endParaRPr lang="en-US" sz="1500" dirty="0"/>
          </a:p>
        </p:txBody>
      </p:sp>
      <p:sp>
        <p:nvSpPr>
          <p:cNvPr id="4" name="Text 2"/>
          <p:cNvSpPr/>
          <p:nvPr/>
        </p:nvSpPr>
        <p:spPr>
          <a:xfrm>
            <a:off x="793790" y="2692241"/>
            <a:ext cx="7637502" cy="1233487"/>
          </a:xfrm>
          <a:prstGeom prst="rect">
            <a:avLst/>
          </a:prstGeom>
          <a:noFill/>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Users can effortlessly search for countries by name, code, continent, and capital, all by consuming a public REST API. This application serves as a practical demonstration of handling REST APIs, processing data with JavaScript, and rendering an intuitive user interface without relying on a backend.</a:t>
            </a:r>
            <a:endParaRPr lang="en-US" sz="1500" dirty="0"/>
          </a:p>
        </p:txBody>
      </p:sp>
      <p:pic>
        <p:nvPicPr>
          <p:cNvPr id="5" name="Image 0" descr="preencoded.png"/>
          <p:cNvPicPr>
            <a:picLocks noChangeAspect="1"/>
          </p:cNvPicPr>
          <p:nvPr/>
        </p:nvPicPr>
        <p:blipFill>
          <a:blip r:embed="rId1"/>
          <a:stretch>
            <a:fillRect/>
          </a:stretch>
        </p:blipFill>
        <p:spPr>
          <a:xfrm>
            <a:off x="8909209" y="1945362"/>
            <a:ext cx="4194572" cy="4194572"/>
          </a:xfrm>
          <a:prstGeom prst="rect">
            <a:avLst/>
          </a:prstGeom>
        </p:spPr>
      </p:pic>
      <p:sp>
        <p:nvSpPr>
          <p:cNvPr id="6" name="Shape 3"/>
          <p:cNvSpPr/>
          <p:nvPr/>
        </p:nvSpPr>
        <p:spPr>
          <a:xfrm>
            <a:off x="793790" y="6573560"/>
            <a:ext cx="13042821" cy="819031"/>
          </a:xfrm>
          <a:prstGeom prst="roundRect">
            <a:avLst>
              <a:gd name="adj" fmla="val 3531"/>
            </a:avLst>
          </a:prstGeom>
          <a:solidFill>
            <a:srgbClr val="272725"/>
          </a:solidFill>
        </p:spPr>
      </p:sp>
      <p:pic>
        <p:nvPicPr>
          <p:cNvPr id="7" name="Image 1" descr="preencoded.png"/>
          <p:cNvPicPr>
            <a:picLocks noChangeAspect="1"/>
          </p:cNvPicPr>
          <p:nvPr/>
        </p:nvPicPr>
        <p:blipFill>
          <a:blip r:embed="rId2"/>
          <a:stretch>
            <a:fillRect/>
          </a:stretch>
        </p:blipFill>
        <p:spPr>
          <a:xfrm>
            <a:off x="986552" y="6874312"/>
            <a:ext cx="240983" cy="192762"/>
          </a:xfrm>
          <a:prstGeom prst="rect">
            <a:avLst/>
          </a:prstGeom>
        </p:spPr>
      </p:pic>
      <p:sp>
        <p:nvSpPr>
          <p:cNvPr id="8" name="Text 4"/>
          <p:cNvSpPr/>
          <p:nvPr/>
        </p:nvSpPr>
        <p:spPr>
          <a:xfrm>
            <a:off x="1420297" y="6814423"/>
            <a:ext cx="12223552" cy="308372"/>
          </a:xfrm>
          <a:prstGeom prst="rect">
            <a:avLst/>
          </a:prstGeom>
          <a:noFill/>
        </p:spPr>
        <p:txBody>
          <a:bodyPr wrap="none" lIns="0" tIns="0" rIns="0" bIns="0" rtlCol="0" anchor="t"/>
          <a:lstStyle/>
          <a:p>
            <a:pPr marL="0" indent="0" algn="l">
              <a:lnSpc>
                <a:spcPts val="2400"/>
              </a:lnSpc>
              <a:buNone/>
            </a:pPr>
            <a:r>
              <a:rPr lang="en-US" sz="1500" b="1" dirty="0">
                <a:solidFill>
                  <a:srgbClr val="FFFFFF"/>
                </a:solidFill>
                <a:latin typeface="Tomorrow" pitchFamily="34" charset="0"/>
                <a:ea typeface="Tomorrow" pitchFamily="34" charset="-122"/>
                <a:cs typeface="Tomorrow" pitchFamily="34" charset="-120"/>
              </a:rPr>
              <a:t>Key Focus:</a:t>
            </a:r>
            <a:r>
              <a:rPr lang="en-US" sz="1500" dirty="0">
                <a:solidFill>
                  <a:srgbClr val="FFFFFF"/>
                </a:solidFill>
                <a:latin typeface="Tomorrow" pitchFamily="34" charset="0"/>
                <a:ea typeface="Tomorrow" pitchFamily="34" charset="-122"/>
                <a:cs typeface="Tomorrow" pitchFamily="34" charset="-120"/>
              </a:rPr>
              <a:t> Understanding client-side web development through real-world API integration.</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930593"/>
            <a:ext cx="8418909" cy="531614"/>
          </a:xfrm>
          <a:prstGeom prst="rect">
            <a:avLst/>
          </a:prstGeom>
          <a:noFill/>
        </p:spPr>
        <p:txBody>
          <a:bodyPr wrap="none" lIns="0" tIns="0" rIns="0" bIns="0" rtlCol="0" anchor="t"/>
          <a:lstStyle/>
          <a:p>
            <a:pPr marL="0" indent="0" algn="l">
              <a:lnSpc>
                <a:spcPts val="4150"/>
              </a:lnSpc>
              <a:buNone/>
            </a:pPr>
            <a:r>
              <a:rPr lang="en-US" sz="3300" dirty="0">
                <a:solidFill>
                  <a:srgbClr val="EDEDE8"/>
                </a:solidFill>
                <a:latin typeface="Tomorrow Semi Bold" pitchFamily="34" charset="0"/>
                <a:ea typeface="Tomorrow Semi Bold" pitchFamily="34" charset="-122"/>
                <a:cs typeface="Tomorrow Semi Bold" pitchFamily="34" charset="-120"/>
              </a:rPr>
              <a:t>Project Objectives &amp; Solution Overview</a:t>
            </a:r>
            <a:endParaRPr lang="en-US" sz="3300" dirty="0"/>
          </a:p>
        </p:txBody>
      </p:sp>
      <p:pic>
        <p:nvPicPr>
          <p:cNvPr id="3" name="Image 0" descr="preencoded.png"/>
          <p:cNvPicPr>
            <a:picLocks noChangeAspect="1"/>
          </p:cNvPicPr>
          <p:nvPr/>
        </p:nvPicPr>
        <p:blipFill>
          <a:blip r:embed="rId1"/>
          <a:stretch>
            <a:fillRect/>
          </a:stretch>
        </p:blipFill>
        <p:spPr>
          <a:xfrm>
            <a:off x="793790" y="1908691"/>
            <a:ext cx="4735354" cy="4735354"/>
          </a:xfrm>
          <a:prstGeom prst="rect">
            <a:avLst/>
          </a:prstGeom>
        </p:spPr>
      </p:pic>
      <p:pic>
        <p:nvPicPr>
          <p:cNvPr id="4"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044" y="1913930"/>
            <a:ext cx="255151" cy="255151"/>
          </a:xfrm>
          <a:prstGeom prst="rect">
            <a:avLst/>
          </a:prstGeom>
        </p:spPr>
      </p:pic>
      <p:sp>
        <p:nvSpPr>
          <p:cNvPr id="5" name="Text 1"/>
          <p:cNvSpPr/>
          <p:nvPr/>
        </p:nvSpPr>
        <p:spPr>
          <a:xfrm>
            <a:off x="8083034" y="1908691"/>
            <a:ext cx="2160389"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Display Country List</a:t>
            </a:r>
            <a:endParaRPr lang="en-US" sz="1650" dirty="0"/>
          </a:p>
        </p:txBody>
      </p:sp>
      <p:sp>
        <p:nvSpPr>
          <p:cNvPr id="6" name="Text 2"/>
          <p:cNvSpPr/>
          <p:nvPr/>
        </p:nvSpPr>
        <p:spPr>
          <a:xfrm>
            <a:off x="8083034" y="2344460"/>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Present a comprehensive list of all countries.</a:t>
            </a:r>
            <a:endParaRPr lang="en-US" sz="1300" dirty="0"/>
          </a:p>
        </p:txBody>
      </p:sp>
      <p:pic>
        <p:nvPicPr>
          <p:cNvPr id="7" name="Image 2"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044" y="2962037"/>
            <a:ext cx="255151" cy="255151"/>
          </a:xfrm>
          <a:prstGeom prst="rect">
            <a:avLst/>
          </a:prstGeom>
        </p:spPr>
      </p:pic>
      <p:sp>
        <p:nvSpPr>
          <p:cNvPr id="8" name="Text 3"/>
          <p:cNvSpPr/>
          <p:nvPr/>
        </p:nvSpPr>
        <p:spPr>
          <a:xfrm>
            <a:off x="8083034" y="2956798"/>
            <a:ext cx="2226231"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Multi-Criteria Search</a:t>
            </a:r>
            <a:endParaRPr lang="en-US" sz="1650" dirty="0"/>
          </a:p>
        </p:txBody>
      </p:sp>
      <p:sp>
        <p:nvSpPr>
          <p:cNvPr id="9" name="Text 4"/>
          <p:cNvSpPr/>
          <p:nvPr/>
        </p:nvSpPr>
        <p:spPr>
          <a:xfrm>
            <a:off x="8083034" y="3392567"/>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Enable searching by name, code, continent, and capital.</a:t>
            </a:r>
            <a:endParaRPr lang="en-US" sz="1300" dirty="0"/>
          </a:p>
        </p:txBody>
      </p:sp>
      <p:pic>
        <p:nvPicPr>
          <p:cNvPr id="10" name="Image 3"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044" y="4010144"/>
            <a:ext cx="255151" cy="255151"/>
          </a:xfrm>
          <a:prstGeom prst="rect">
            <a:avLst/>
          </a:prstGeom>
        </p:spPr>
      </p:pic>
      <p:sp>
        <p:nvSpPr>
          <p:cNvPr id="11" name="Text 5"/>
          <p:cNvSpPr/>
          <p:nvPr/>
        </p:nvSpPr>
        <p:spPr>
          <a:xfrm>
            <a:off x="8083034" y="4004905"/>
            <a:ext cx="2126456"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Real-Time Data</a:t>
            </a:r>
            <a:endParaRPr lang="en-US" sz="1650" dirty="0"/>
          </a:p>
        </p:txBody>
      </p:sp>
      <p:sp>
        <p:nvSpPr>
          <p:cNvPr id="12" name="Text 6"/>
          <p:cNvSpPr/>
          <p:nvPr/>
        </p:nvSpPr>
        <p:spPr>
          <a:xfrm>
            <a:off x="8083034" y="4440674"/>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Utilize real-time data from a robust API.</a:t>
            </a:r>
            <a:endParaRPr lang="en-US" sz="1300" dirty="0"/>
          </a:p>
        </p:txBody>
      </p:sp>
      <p:pic>
        <p:nvPicPr>
          <p:cNvPr id="13" name="Image 4"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94044" y="5058251"/>
            <a:ext cx="255151" cy="255151"/>
          </a:xfrm>
          <a:prstGeom prst="rect">
            <a:avLst/>
          </a:prstGeom>
        </p:spPr>
      </p:pic>
      <p:sp>
        <p:nvSpPr>
          <p:cNvPr id="14" name="Text 7"/>
          <p:cNvSpPr/>
          <p:nvPr/>
        </p:nvSpPr>
        <p:spPr>
          <a:xfrm>
            <a:off x="8083034" y="5053013"/>
            <a:ext cx="2126456"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Responsive UI</a:t>
            </a:r>
            <a:endParaRPr lang="en-US" sz="1650" dirty="0"/>
          </a:p>
        </p:txBody>
      </p:sp>
      <p:sp>
        <p:nvSpPr>
          <p:cNvPr id="15" name="Text 8"/>
          <p:cNvSpPr/>
          <p:nvPr/>
        </p:nvSpPr>
        <p:spPr>
          <a:xfrm>
            <a:off x="8083034" y="5488781"/>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Ensure optimal viewing across all devices.</a:t>
            </a:r>
            <a:endParaRPr lang="en-US" sz="1300" dirty="0"/>
          </a:p>
        </p:txBody>
      </p:sp>
      <p:sp>
        <p:nvSpPr>
          <p:cNvPr id="16" name="Text 9"/>
          <p:cNvSpPr/>
          <p:nvPr/>
        </p:nvSpPr>
        <p:spPr>
          <a:xfrm>
            <a:off x="793790" y="7026712"/>
            <a:ext cx="13042821"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Our solution is a responsive web application that fetches real-time country data and provides intuitive search functionalities, simplifying geographical exploration.</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00783"/>
            <a:ext cx="11781234" cy="708779"/>
          </a:xfrm>
          <a:prstGeom prst="rect">
            <a:avLst/>
          </a:prstGeom>
          <a:noFill/>
        </p:spPr>
        <p:txBody>
          <a:bodyPr wrap="none" lIns="0" tIns="0" rIns="0" bIns="0" rtlCol="0" anchor="t"/>
          <a:lstStyle/>
          <a:p>
            <a:pPr marL="0" indent="0" algn="l">
              <a:lnSpc>
                <a:spcPts val="5550"/>
              </a:lnSpc>
              <a:buNone/>
            </a:pPr>
            <a:r>
              <a:rPr lang="en-US" sz="4450" dirty="0">
                <a:solidFill>
                  <a:srgbClr val="EDEDE8"/>
                </a:solidFill>
                <a:latin typeface="Tomorrow Semi Bold" pitchFamily="34" charset="0"/>
                <a:ea typeface="Tomorrow Semi Bold" pitchFamily="34" charset="-122"/>
                <a:cs typeface="Tomorrow Semi Bold" pitchFamily="34" charset="-120"/>
              </a:rPr>
              <a:t>Core Technologies Powering the Explorer</a:t>
            </a:r>
            <a:endParaRPr lang="en-US" sz="4450" dirty="0"/>
          </a:p>
        </p:txBody>
      </p:sp>
      <p:sp>
        <p:nvSpPr>
          <p:cNvPr id="3" name="Text 1"/>
          <p:cNvSpPr/>
          <p:nvPr/>
        </p:nvSpPr>
        <p:spPr>
          <a:xfrm>
            <a:off x="793790" y="289000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HTML5</a:t>
            </a:r>
            <a:endParaRPr lang="en-US" sz="2200" dirty="0"/>
          </a:p>
        </p:txBody>
      </p:sp>
      <p:sp>
        <p:nvSpPr>
          <p:cNvPr id="4" name="Text 2"/>
          <p:cNvSpPr/>
          <p:nvPr/>
        </p:nvSpPr>
        <p:spPr>
          <a:xfrm>
            <a:off x="793790" y="3380423"/>
            <a:ext cx="3048000" cy="1088708"/>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Structuring the web content and ensuring semantic organization.</a:t>
            </a:r>
            <a:endParaRPr lang="en-US" sz="1750" dirty="0"/>
          </a:p>
        </p:txBody>
      </p:sp>
      <p:sp>
        <p:nvSpPr>
          <p:cNvPr id="5" name="Text 3"/>
          <p:cNvSpPr/>
          <p:nvPr/>
        </p:nvSpPr>
        <p:spPr>
          <a:xfrm>
            <a:off x="4125278" y="289000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CSS3 / Bootstrap</a:t>
            </a:r>
            <a:endParaRPr lang="en-US" sz="2200" dirty="0"/>
          </a:p>
        </p:txBody>
      </p:sp>
      <p:sp>
        <p:nvSpPr>
          <p:cNvPr id="6" name="Text 4"/>
          <p:cNvSpPr/>
          <p:nvPr/>
        </p:nvSpPr>
        <p:spPr>
          <a:xfrm>
            <a:off x="4125278" y="3380423"/>
            <a:ext cx="3048119" cy="1088708"/>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Styling the application for a modern and responsive user experience.</a:t>
            </a:r>
            <a:endParaRPr lang="en-US" sz="1750" dirty="0"/>
          </a:p>
        </p:txBody>
      </p:sp>
      <p:sp>
        <p:nvSpPr>
          <p:cNvPr id="7" name="Text 5"/>
          <p:cNvSpPr/>
          <p:nvPr/>
        </p:nvSpPr>
        <p:spPr>
          <a:xfrm>
            <a:off x="7456884" y="289000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JavaScript (ES6)</a:t>
            </a:r>
            <a:endParaRPr lang="en-US" sz="2200" dirty="0"/>
          </a:p>
        </p:txBody>
      </p:sp>
      <p:sp>
        <p:nvSpPr>
          <p:cNvPr id="8" name="Text 6"/>
          <p:cNvSpPr/>
          <p:nvPr/>
        </p:nvSpPr>
        <p:spPr>
          <a:xfrm>
            <a:off x="7456884" y="3380423"/>
            <a:ext cx="3048119" cy="1088708"/>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Handling dynamic data, API calls, and interactive UI elements.</a:t>
            </a:r>
            <a:endParaRPr lang="en-US" sz="1750" dirty="0"/>
          </a:p>
        </p:txBody>
      </p:sp>
      <p:sp>
        <p:nvSpPr>
          <p:cNvPr id="9" name="Text 7"/>
          <p:cNvSpPr/>
          <p:nvPr/>
        </p:nvSpPr>
        <p:spPr>
          <a:xfrm>
            <a:off x="10788491" y="2890004"/>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REST Countries API</a:t>
            </a:r>
            <a:endParaRPr lang="en-US" sz="2200" dirty="0"/>
          </a:p>
        </p:txBody>
      </p:sp>
      <p:sp>
        <p:nvSpPr>
          <p:cNvPr id="10" name="Text 8"/>
          <p:cNvSpPr/>
          <p:nvPr/>
        </p:nvSpPr>
        <p:spPr>
          <a:xfrm>
            <a:off x="10788491" y="3380423"/>
            <a:ext cx="3048119" cy="1088708"/>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The primary data source for all country-related information.</a:t>
            </a:r>
            <a:endParaRPr lang="en-US" sz="1750" dirty="0"/>
          </a:p>
        </p:txBody>
      </p:sp>
      <p:sp>
        <p:nvSpPr>
          <p:cNvPr id="11" name="Text 9"/>
          <p:cNvSpPr/>
          <p:nvPr/>
        </p:nvSpPr>
        <p:spPr>
          <a:xfrm>
            <a:off x="793790" y="514957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C9C9C0"/>
                </a:solidFill>
                <a:latin typeface="Tomorrow Semi Bold" pitchFamily="34" charset="0"/>
                <a:ea typeface="Tomorrow Semi Bold" pitchFamily="34" charset="-122"/>
                <a:cs typeface="Tomorrow Semi Bold" pitchFamily="34" charset="-120"/>
              </a:rPr>
              <a:t>Git &amp; GitHub</a:t>
            </a:r>
            <a:endParaRPr lang="en-US" sz="2200" dirty="0"/>
          </a:p>
        </p:txBody>
      </p:sp>
      <p:sp>
        <p:nvSpPr>
          <p:cNvPr id="12" name="Text 10"/>
          <p:cNvSpPr/>
          <p:nvPr/>
        </p:nvSpPr>
        <p:spPr>
          <a:xfrm>
            <a:off x="793790" y="5639991"/>
            <a:ext cx="3048000" cy="1088708"/>
          </a:xfrm>
          <a:prstGeom prst="rect">
            <a:avLst/>
          </a:prstGeom>
          <a:noFill/>
        </p:spPr>
        <p:txBody>
          <a:bodyPr wrap="square" lIns="0" tIns="0" rIns="0" bIns="0" rtlCol="0" anchor="t"/>
          <a:lstStyle/>
          <a:p>
            <a:pPr marL="0" indent="0" algn="l">
              <a:lnSpc>
                <a:spcPts val="2850"/>
              </a:lnSpc>
              <a:buNone/>
            </a:pPr>
            <a:r>
              <a:rPr lang="en-US" sz="1750" dirty="0">
                <a:solidFill>
                  <a:srgbClr val="C9C9C0"/>
                </a:solidFill>
                <a:latin typeface="Tomorrow" pitchFamily="34" charset="0"/>
                <a:ea typeface="Tomorrow" pitchFamily="34" charset="-122"/>
                <a:cs typeface="Tomorrow" pitchFamily="34" charset="-120"/>
              </a:rPr>
              <a:t>Version control and collaborative development platform.</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40080"/>
            <a:ext cx="11223069" cy="637937"/>
          </a:xfrm>
          <a:prstGeom prst="rect">
            <a:avLst/>
          </a:prstGeom>
          <a:noFill/>
        </p:spPr>
        <p:txBody>
          <a:bodyPr wrap="none" lIns="0" tIns="0" rIns="0" bIns="0" rtlCol="0" anchor="t"/>
          <a:lstStyle/>
          <a:p>
            <a:pPr marL="0" indent="0" algn="l">
              <a:lnSpc>
                <a:spcPts val="5000"/>
              </a:lnSpc>
              <a:buNone/>
            </a:pPr>
            <a:r>
              <a:rPr lang="en-US" sz="4000" dirty="0">
                <a:solidFill>
                  <a:srgbClr val="EDEDE8"/>
                </a:solidFill>
                <a:latin typeface="Tomorrow Semi Bold" pitchFamily="34" charset="0"/>
                <a:ea typeface="Tomorrow Semi Bold" pitchFamily="34" charset="-122"/>
                <a:cs typeface="Tomorrow Semi Bold" pitchFamily="34" charset="-120"/>
              </a:rPr>
              <a:t>Understanding the Application Architecture</a:t>
            </a:r>
            <a:endParaRPr lang="en-US" sz="4000" dirty="0"/>
          </a:p>
        </p:txBody>
      </p:sp>
      <p:pic>
        <p:nvPicPr>
          <p:cNvPr id="3" name="Image 0" descr="preencoded.png"/>
          <p:cNvPicPr>
            <a:picLocks noChangeAspect="1"/>
          </p:cNvPicPr>
          <p:nvPr/>
        </p:nvPicPr>
        <p:blipFill>
          <a:blip r:embed="rId1"/>
          <a:stretch>
            <a:fillRect/>
          </a:stretch>
        </p:blipFill>
        <p:spPr>
          <a:xfrm>
            <a:off x="1494234" y="1686282"/>
            <a:ext cx="11641812" cy="5020270"/>
          </a:xfrm>
          <a:prstGeom prst="rect">
            <a:avLst/>
          </a:prstGeom>
        </p:spPr>
      </p:pic>
      <p:sp>
        <p:nvSpPr>
          <p:cNvPr id="4" name="Text 1"/>
          <p:cNvSpPr/>
          <p:nvPr/>
        </p:nvSpPr>
        <p:spPr>
          <a:xfrm>
            <a:off x="2277554" y="5754521"/>
            <a:ext cx="2641163" cy="330145"/>
          </a:xfrm>
          <a:prstGeom prst="rect">
            <a:avLst/>
          </a:prstGeom>
          <a:noFill/>
        </p:spPr>
        <p:txBody>
          <a:bodyPr wrap="none" lIns="0" tIns="0" rIns="0" bIns="0" rtlCol="0" anchor="t"/>
          <a:lstStyle/>
          <a:p>
            <a:pPr marL="0" indent="0" algn="l">
              <a:lnSpc>
                <a:spcPts val="1650"/>
              </a:lnSpc>
              <a:buNone/>
            </a:pPr>
            <a:r>
              <a:rPr lang="en-US" sz="1350" dirty="0">
                <a:solidFill>
                  <a:srgbClr val="000000"/>
                </a:solidFill>
                <a:latin typeface="Tomorrow Semi Bold" pitchFamily="34" charset="0"/>
                <a:ea typeface="Tomorrow Semi Bold" pitchFamily="34" charset="-122"/>
                <a:cs typeface="Tomorrow Semi Bold" pitchFamily="34" charset="-120"/>
              </a:rPr>
              <a:t>JSON Response</a:t>
            </a:r>
            <a:endParaRPr lang="en-US" sz="1350" dirty="0"/>
          </a:p>
        </p:txBody>
      </p:sp>
      <p:sp>
        <p:nvSpPr>
          <p:cNvPr id="5" name="Text 2"/>
          <p:cNvSpPr/>
          <p:nvPr/>
        </p:nvSpPr>
        <p:spPr>
          <a:xfrm>
            <a:off x="2277554" y="4592410"/>
            <a:ext cx="2641163" cy="330145"/>
          </a:xfrm>
          <a:prstGeom prst="rect">
            <a:avLst/>
          </a:prstGeom>
          <a:noFill/>
        </p:spPr>
        <p:txBody>
          <a:bodyPr wrap="none" lIns="0" tIns="0" rIns="0" bIns="0" rtlCol="0" anchor="t"/>
          <a:lstStyle/>
          <a:p>
            <a:pPr marL="0" indent="0" algn="l">
              <a:lnSpc>
                <a:spcPts val="1650"/>
              </a:lnSpc>
              <a:buNone/>
            </a:pPr>
            <a:r>
              <a:rPr lang="en-US" sz="1350" dirty="0">
                <a:solidFill>
                  <a:srgbClr val="000000"/>
                </a:solidFill>
                <a:latin typeface="Tomorrow Semi Bold" pitchFamily="34" charset="0"/>
                <a:ea typeface="Tomorrow Semi Bold" pitchFamily="34" charset="-122"/>
                <a:cs typeface="Tomorrow Semi Bold" pitchFamily="34" charset="-120"/>
              </a:rPr>
              <a:t>REST Countries</a:t>
            </a:r>
            <a:endParaRPr lang="en-US" sz="1350" dirty="0"/>
          </a:p>
        </p:txBody>
      </p:sp>
      <p:sp>
        <p:nvSpPr>
          <p:cNvPr id="6" name="Text 3"/>
          <p:cNvSpPr/>
          <p:nvPr/>
        </p:nvSpPr>
        <p:spPr>
          <a:xfrm>
            <a:off x="2277554" y="3442037"/>
            <a:ext cx="2641163" cy="330145"/>
          </a:xfrm>
          <a:prstGeom prst="rect">
            <a:avLst/>
          </a:prstGeom>
          <a:noFill/>
        </p:spPr>
        <p:txBody>
          <a:bodyPr wrap="none" lIns="0" tIns="0" rIns="0" bIns="0" rtlCol="0" anchor="t"/>
          <a:lstStyle/>
          <a:p>
            <a:pPr marL="0" indent="0" algn="l">
              <a:lnSpc>
                <a:spcPts val="1650"/>
              </a:lnSpc>
              <a:buNone/>
            </a:pPr>
            <a:r>
              <a:rPr lang="en-US" sz="1350" dirty="0">
                <a:solidFill>
                  <a:srgbClr val="000000"/>
                </a:solidFill>
                <a:latin typeface="Tomorrow Semi Bold" pitchFamily="34" charset="0"/>
                <a:ea typeface="Tomorrow Semi Bold" pitchFamily="34" charset="-122"/>
                <a:cs typeface="Tomorrow Semi Bold" pitchFamily="34" charset="-120"/>
              </a:rPr>
              <a:t>Fetch API</a:t>
            </a:r>
            <a:endParaRPr lang="en-US" sz="1350" dirty="0"/>
          </a:p>
        </p:txBody>
      </p:sp>
      <p:sp>
        <p:nvSpPr>
          <p:cNvPr id="7" name="Text 4"/>
          <p:cNvSpPr/>
          <p:nvPr/>
        </p:nvSpPr>
        <p:spPr>
          <a:xfrm>
            <a:off x="2277554" y="2279925"/>
            <a:ext cx="2641163" cy="330145"/>
          </a:xfrm>
          <a:prstGeom prst="rect">
            <a:avLst/>
          </a:prstGeom>
          <a:noFill/>
        </p:spPr>
        <p:txBody>
          <a:bodyPr wrap="none" lIns="0" tIns="0" rIns="0" bIns="0" rtlCol="0" anchor="t"/>
          <a:lstStyle/>
          <a:p>
            <a:pPr marL="0" indent="0" algn="l">
              <a:lnSpc>
                <a:spcPts val="1650"/>
              </a:lnSpc>
              <a:buNone/>
            </a:pPr>
            <a:r>
              <a:rPr lang="en-US" sz="1350" dirty="0">
                <a:solidFill>
                  <a:srgbClr val="000000"/>
                </a:solidFill>
                <a:latin typeface="Tomorrow Semi Bold" pitchFamily="34" charset="0"/>
                <a:ea typeface="Tomorrow Semi Bold" pitchFamily="34" charset="-122"/>
                <a:cs typeface="Tomorrow Semi Bold" pitchFamily="34" charset="-120"/>
              </a:rPr>
              <a:t>User Interface</a:t>
            </a:r>
            <a:endParaRPr lang="en-US" sz="1350" dirty="0"/>
          </a:p>
        </p:txBody>
      </p:sp>
      <p:sp>
        <p:nvSpPr>
          <p:cNvPr id="8" name="Text 5"/>
          <p:cNvSpPr/>
          <p:nvPr/>
        </p:nvSpPr>
        <p:spPr>
          <a:xfrm>
            <a:off x="793790" y="6936105"/>
            <a:ext cx="13042821" cy="653415"/>
          </a:xfrm>
          <a:prstGeom prst="rect">
            <a:avLst/>
          </a:prstGeom>
          <a:noFill/>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The architecture illustrates the client-side flow: users interact with the UI, which triggers JavaScript to fetch data from the REST Countries API. The API responds with JSON data, which JavaScript then processes and renders dynamically back onto the web page.</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94504"/>
            <a:ext cx="5473303" cy="531614"/>
          </a:xfrm>
          <a:prstGeom prst="rect">
            <a:avLst/>
          </a:prstGeom>
          <a:noFill/>
        </p:spPr>
        <p:txBody>
          <a:bodyPr wrap="none" lIns="0" tIns="0" rIns="0" bIns="0" rtlCol="0" anchor="t"/>
          <a:lstStyle/>
          <a:p>
            <a:pPr marL="0" indent="0" algn="l">
              <a:lnSpc>
                <a:spcPts val="4150"/>
              </a:lnSpc>
              <a:buNone/>
            </a:pPr>
            <a:r>
              <a:rPr lang="en-US" sz="3300" dirty="0">
                <a:solidFill>
                  <a:srgbClr val="EDEDE8"/>
                </a:solidFill>
                <a:latin typeface="Tomorrow Semi Bold" pitchFamily="34" charset="0"/>
                <a:ea typeface="Tomorrow Semi Bold" pitchFamily="34" charset="-122"/>
                <a:cs typeface="Tomorrow Semi Bold" pitchFamily="34" charset="-120"/>
              </a:rPr>
              <a:t>Why REST Countries API?</a:t>
            </a:r>
            <a:endParaRPr lang="en-US" sz="3300" dirty="0"/>
          </a:p>
        </p:txBody>
      </p:sp>
      <p:pic>
        <p:nvPicPr>
          <p:cNvPr id="3" name="Image 0" descr="preencoded.png"/>
          <p:cNvPicPr>
            <a:picLocks noChangeAspect="1"/>
          </p:cNvPicPr>
          <p:nvPr/>
        </p:nvPicPr>
        <p:blipFill>
          <a:blip r:embed="rId1"/>
          <a:stretch>
            <a:fillRect/>
          </a:stretch>
        </p:blipFill>
        <p:spPr>
          <a:xfrm>
            <a:off x="793790" y="1772603"/>
            <a:ext cx="4735354" cy="4735354"/>
          </a:xfrm>
          <a:prstGeom prst="rect">
            <a:avLst/>
          </a:prstGeom>
        </p:spPr>
      </p:pic>
      <p:sp>
        <p:nvSpPr>
          <p:cNvPr id="4" name="Shape 1"/>
          <p:cNvSpPr/>
          <p:nvPr/>
        </p:nvSpPr>
        <p:spPr>
          <a:xfrm>
            <a:off x="7530346" y="1772603"/>
            <a:ext cx="382667" cy="382667"/>
          </a:xfrm>
          <a:prstGeom prst="roundRect">
            <a:avLst>
              <a:gd name="adj" fmla="val 6669"/>
            </a:avLst>
          </a:prstGeom>
          <a:solidFill>
            <a:srgbClr val="3C3C3A"/>
          </a:solidFill>
        </p:spPr>
      </p:sp>
      <p:sp>
        <p:nvSpPr>
          <p:cNvPr id="5" name="Text 2"/>
          <p:cNvSpPr/>
          <p:nvPr/>
        </p:nvSpPr>
        <p:spPr>
          <a:xfrm>
            <a:off x="7594104" y="1804452"/>
            <a:ext cx="255151" cy="318968"/>
          </a:xfrm>
          <a:prstGeom prst="rect">
            <a:avLst/>
          </a:prstGeom>
          <a:noFill/>
        </p:spPr>
        <p:txBody>
          <a:bodyPr wrap="none" lIns="0" tIns="0" rIns="0" bIns="0" rtlCol="0" anchor="t"/>
          <a:lstStyle/>
          <a:p>
            <a:pPr marL="0" indent="0" algn="ctr">
              <a:lnSpc>
                <a:spcPts val="2000"/>
              </a:lnSpc>
              <a:buNone/>
            </a:pPr>
            <a:r>
              <a:rPr lang="en-US" sz="2000" dirty="0">
                <a:solidFill>
                  <a:srgbClr val="C9C9C0"/>
                </a:solidFill>
                <a:latin typeface="Tomorrow Semi Bold" pitchFamily="34" charset="0"/>
                <a:ea typeface="Tomorrow Semi Bold" pitchFamily="34" charset="-122"/>
                <a:cs typeface="Tomorrow Semi Bold" pitchFamily="34" charset="-120"/>
              </a:rPr>
              <a:t>1</a:t>
            </a:r>
            <a:endParaRPr lang="en-US" sz="2000" dirty="0"/>
          </a:p>
        </p:txBody>
      </p:sp>
      <p:sp>
        <p:nvSpPr>
          <p:cNvPr id="6" name="Text 3"/>
          <p:cNvSpPr/>
          <p:nvPr/>
        </p:nvSpPr>
        <p:spPr>
          <a:xfrm>
            <a:off x="8083034" y="1831062"/>
            <a:ext cx="2126456"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Free &amp; Public</a:t>
            </a:r>
            <a:endParaRPr lang="en-US" sz="1650" dirty="0"/>
          </a:p>
        </p:txBody>
      </p:sp>
      <p:sp>
        <p:nvSpPr>
          <p:cNvPr id="7" name="Text 4"/>
          <p:cNvSpPr/>
          <p:nvPr/>
        </p:nvSpPr>
        <p:spPr>
          <a:xfrm>
            <a:off x="8083034" y="2266831"/>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Accessible to all developers without cost.</a:t>
            </a:r>
            <a:endParaRPr lang="en-US" sz="1300" dirty="0"/>
          </a:p>
        </p:txBody>
      </p:sp>
      <p:sp>
        <p:nvSpPr>
          <p:cNvPr id="8" name="Shape 5"/>
          <p:cNvSpPr/>
          <p:nvPr/>
        </p:nvSpPr>
        <p:spPr>
          <a:xfrm>
            <a:off x="7530346" y="2879169"/>
            <a:ext cx="382667" cy="382667"/>
          </a:xfrm>
          <a:prstGeom prst="roundRect">
            <a:avLst>
              <a:gd name="adj" fmla="val 6669"/>
            </a:avLst>
          </a:prstGeom>
          <a:solidFill>
            <a:srgbClr val="3C3C3A"/>
          </a:solidFill>
        </p:spPr>
      </p:sp>
      <p:sp>
        <p:nvSpPr>
          <p:cNvPr id="9" name="Text 6"/>
          <p:cNvSpPr/>
          <p:nvPr/>
        </p:nvSpPr>
        <p:spPr>
          <a:xfrm>
            <a:off x="7594104" y="2911019"/>
            <a:ext cx="255151" cy="318968"/>
          </a:xfrm>
          <a:prstGeom prst="rect">
            <a:avLst/>
          </a:prstGeom>
          <a:noFill/>
        </p:spPr>
        <p:txBody>
          <a:bodyPr wrap="none" lIns="0" tIns="0" rIns="0" bIns="0" rtlCol="0" anchor="t"/>
          <a:lstStyle/>
          <a:p>
            <a:pPr marL="0" indent="0" algn="ctr">
              <a:lnSpc>
                <a:spcPts val="2000"/>
              </a:lnSpc>
              <a:buNone/>
            </a:pPr>
            <a:r>
              <a:rPr lang="en-US" sz="2000" dirty="0">
                <a:solidFill>
                  <a:srgbClr val="C9C9C0"/>
                </a:solidFill>
                <a:latin typeface="Tomorrow Semi Bold" pitchFamily="34" charset="0"/>
                <a:ea typeface="Tomorrow Semi Bold" pitchFamily="34" charset="-122"/>
                <a:cs typeface="Tomorrow Semi Bold" pitchFamily="34" charset="-120"/>
              </a:rPr>
              <a:t>2</a:t>
            </a:r>
            <a:endParaRPr lang="en-US" sz="2000" dirty="0"/>
          </a:p>
        </p:txBody>
      </p:sp>
      <p:sp>
        <p:nvSpPr>
          <p:cNvPr id="10" name="Text 7"/>
          <p:cNvSpPr/>
          <p:nvPr/>
        </p:nvSpPr>
        <p:spPr>
          <a:xfrm>
            <a:off x="8083034" y="2937629"/>
            <a:ext cx="2126456"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Real-World Data</a:t>
            </a:r>
            <a:endParaRPr lang="en-US" sz="1650" dirty="0"/>
          </a:p>
        </p:txBody>
      </p:sp>
      <p:sp>
        <p:nvSpPr>
          <p:cNvPr id="11" name="Text 8"/>
          <p:cNvSpPr/>
          <p:nvPr/>
        </p:nvSpPr>
        <p:spPr>
          <a:xfrm>
            <a:off x="8083034" y="3373398"/>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Provides up-to-date and accurate country information.</a:t>
            </a:r>
            <a:endParaRPr lang="en-US" sz="1300" dirty="0"/>
          </a:p>
        </p:txBody>
      </p:sp>
      <p:sp>
        <p:nvSpPr>
          <p:cNvPr id="12" name="Shape 9"/>
          <p:cNvSpPr/>
          <p:nvPr/>
        </p:nvSpPr>
        <p:spPr>
          <a:xfrm>
            <a:off x="7530346" y="3985736"/>
            <a:ext cx="382667" cy="382667"/>
          </a:xfrm>
          <a:prstGeom prst="roundRect">
            <a:avLst>
              <a:gd name="adj" fmla="val 6669"/>
            </a:avLst>
          </a:prstGeom>
          <a:solidFill>
            <a:srgbClr val="3C3C3A"/>
          </a:solidFill>
        </p:spPr>
      </p:sp>
      <p:sp>
        <p:nvSpPr>
          <p:cNvPr id="13" name="Text 10"/>
          <p:cNvSpPr/>
          <p:nvPr/>
        </p:nvSpPr>
        <p:spPr>
          <a:xfrm>
            <a:off x="7594104" y="4017585"/>
            <a:ext cx="255151" cy="318968"/>
          </a:xfrm>
          <a:prstGeom prst="rect">
            <a:avLst/>
          </a:prstGeom>
          <a:noFill/>
        </p:spPr>
        <p:txBody>
          <a:bodyPr wrap="none" lIns="0" tIns="0" rIns="0" bIns="0" rtlCol="0" anchor="t"/>
          <a:lstStyle/>
          <a:p>
            <a:pPr marL="0" indent="0" algn="ctr">
              <a:lnSpc>
                <a:spcPts val="2000"/>
              </a:lnSpc>
              <a:buNone/>
            </a:pPr>
            <a:r>
              <a:rPr lang="en-US" sz="2000" dirty="0">
                <a:solidFill>
                  <a:srgbClr val="C9C9C0"/>
                </a:solidFill>
                <a:latin typeface="Tomorrow Semi Bold" pitchFamily="34" charset="0"/>
                <a:ea typeface="Tomorrow Semi Bold" pitchFamily="34" charset="-122"/>
                <a:cs typeface="Tomorrow Semi Bold" pitchFamily="34" charset="-120"/>
              </a:rPr>
              <a:t>3</a:t>
            </a:r>
            <a:endParaRPr lang="en-US" sz="2000" dirty="0"/>
          </a:p>
        </p:txBody>
      </p:sp>
      <p:sp>
        <p:nvSpPr>
          <p:cNvPr id="14" name="Text 11"/>
          <p:cNvSpPr/>
          <p:nvPr/>
        </p:nvSpPr>
        <p:spPr>
          <a:xfrm>
            <a:off x="8083034" y="4044196"/>
            <a:ext cx="2126456"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No Authentication</a:t>
            </a:r>
            <a:endParaRPr lang="en-US" sz="1650" dirty="0"/>
          </a:p>
        </p:txBody>
      </p:sp>
      <p:sp>
        <p:nvSpPr>
          <p:cNvPr id="15" name="Text 12"/>
          <p:cNvSpPr/>
          <p:nvPr/>
        </p:nvSpPr>
        <p:spPr>
          <a:xfrm>
            <a:off x="8083034" y="4479965"/>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Simplifies integration, no complex setup required.</a:t>
            </a:r>
            <a:endParaRPr lang="en-US" sz="1300" dirty="0"/>
          </a:p>
        </p:txBody>
      </p:sp>
      <p:sp>
        <p:nvSpPr>
          <p:cNvPr id="16" name="Shape 13"/>
          <p:cNvSpPr/>
          <p:nvPr/>
        </p:nvSpPr>
        <p:spPr>
          <a:xfrm>
            <a:off x="7530346" y="5092303"/>
            <a:ext cx="382667" cy="382667"/>
          </a:xfrm>
          <a:prstGeom prst="roundRect">
            <a:avLst>
              <a:gd name="adj" fmla="val 6669"/>
            </a:avLst>
          </a:prstGeom>
          <a:solidFill>
            <a:srgbClr val="3C3C3A"/>
          </a:solidFill>
        </p:spPr>
      </p:sp>
      <p:sp>
        <p:nvSpPr>
          <p:cNvPr id="17" name="Text 14"/>
          <p:cNvSpPr/>
          <p:nvPr/>
        </p:nvSpPr>
        <p:spPr>
          <a:xfrm>
            <a:off x="7594104" y="5124152"/>
            <a:ext cx="255151" cy="318968"/>
          </a:xfrm>
          <a:prstGeom prst="rect">
            <a:avLst/>
          </a:prstGeom>
          <a:noFill/>
        </p:spPr>
        <p:txBody>
          <a:bodyPr wrap="none" lIns="0" tIns="0" rIns="0" bIns="0" rtlCol="0" anchor="t"/>
          <a:lstStyle/>
          <a:p>
            <a:pPr marL="0" indent="0" algn="ctr">
              <a:lnSpc>
                <a:spcPts val="2000"/>
              </a:lnSpc>
              <a:buNone/>
            </a:pPr>
            <a:r>
              <a:rPr lang="en-US" sz="2000" dirty="0">
                <a:solidFill>
                  <a:srgbClr val="C9C9C0"/>
                </a:solidFill>
                <a:latin typeface="Tomorrow Semi Bold" pitchFamily="34" charset="0"/>
                <a:ea typeface="Tomorrow Semi Bold" pitchFamily="34" charset="-122"/>
                <a:cs typeface="Tomorrow Semi Bold" pitchFamily="34" charset="-120"/>
              </a:rPr>
              <a:t>4</a:t>
            </a:r>
            <a:endParaRPr lang="en-US" sz="2000" dirty="0"/>
          </a:p>
        </p:txBody>
      </p:sp>
      <p:sp>
        <p:nvSpPr>
          <p:cNvPr id="18" name="Text 15"/>
          <p:cNvSpPr/>
          <p:nvPr/>
        </p:nvSpPr>
        <p:spPr>
          <a:xfrm>
            <a:off x="8083034" y="5150763"/>
            <a:ext cx="2126456" cy="265747"/>
          </a:xfrm>
          <a:prstGeom prst="rect">
            <a:avLst/>
          </a:prstGeom>
          <a:noFill/>
        </p:spPr>
        <p:txBody>
          <a:bodyPr wrap="none" lIns="0" tIns="0" rIns="0" bIns="0" rtlCol="0" anchor="t"/>
          <a:lstStyle/>
          <a:p>
            <a:pPr marL="0" indent="0" algn="l">
              <a:lnSpc>
                <a:spcPts val="2050"/>
              </a:lnSpc>
              <a:buNone/>
            </a:pPr>
            <a:r>
              <a:rPr lang="en-US" sz="1650" dirty="0">
                <a:solidFill>
                  <a:srgbClr val="C9C9C0"/>
                </a:solidFill>
                <a:latin typeface="Tomorrow Semi Bold" pitchFamily="34" charset="0"/>
                <a:ea typeface="Tomorrow Semi Bold" pitchFamily="34" charset="-122"/>
                <a:cs typeface="Tomorrow Semi Bold" pitchFamily="34" charset="-120"/>
              </a:rPr>
              <a:t>JSON Format</a:t>
            </a:r>
            <a:endParaRPr lang="en-US" sz="1650" dirty="0"/>
          </a:p>
        </p:txBody>
      </p:sp>
      <p:sp>
        <p:nvSpPr>
          <p:cNvPr id="19" name="Text 16"/>
          <p:cNvSpPr/>
          <p:nvPr/>
        </p:nvSpPr>
        <p:spPr>
          <a:xfrm>
            <a:off x="8083034" y="5586532"/>
            <a:ext cx="5761196" cy="272177"/>
          </a:xfrm>
          <a:prstGeom prst="rect">
            <a:avLst/>
          </a:prstGeom>
          <a:noFill/>
        </p:spPr>
        <p:txBody>
          <a:bodyPr wrap="none" lIns="0" tIns="0" rIns="0" bIns="0" rtlCol="0" anchor="t"/>
          <a:lstStyle/>
          <a:p>
            <a:pPr marL="0" indent="0" algn="l">
              <a:lnSpc>
                <a:spcPts val="2100"/>
              </a:lnSpc>
              <a:buNone/>
            </a:pPr>
            <a:r>
              <a:rPr lang="en-US" sz="1300" dirty="0">
                <a:solidFill>
                  <a:srgbClr val="C9C9C0"/>
                </a:solidFill>
                <a:latin typeface="Tomorrow" pitchFamily="34" charset="0"/>
                <a:ea typeface="Tomorrow" pitchFamily="34" charset="-122"/>
                <a:cs typeface="Tomorrow" pitchFamily="34" charset="-120"/>
              </a:rPr>
              <a:t>Easy to parse and manipulate with JavaScript.</a:t>
            </a:r>
            <a:endParaRPr lang="en-US" sz="1300" dirty="0"/>
          </a:p>
        </p:txBody>
      </p:sp>
      <p:sp>
        <p:nvSpPr>
          <p:cNvPr id="20" name="Text 17"/>
          <p:cNvSpPr/>
          <p:nvPr/>
        </p:nvSpPr>
        <p:spPr>
          <a:xfrm>
            <a:off x="793790" y="6890623"/>
            <a:ext cx="13042821" cy="544354"/>
          </a:xfrm>
          <a:prstGeom prst="rect">
            <a:avLst/>
          </a:prstGeom>
          <a:noFill/>
        </p:spPr>
        <p:txBody>
          <a:bodyPr wrap="square" lIns="0" tIns="0" rIns="0" bIns="0" rtlCol="0" anchor="t"/>
          <a:lstStyle/>
          <a:p>
            <a:pPr marL="0" indent="0" algn="l">
              <a:lnSpc>
                <a:spcPts val="2100"/>
              </a:lnSpc>
              <a:buNone/>
            </a:pPr>
            <a:r>
              <a:rPr lang="en-US" sz="1300" b="1" dirty="0">
                <a:solidFill>
                  <a:srgbClr val="C9C9C0"/>
                </a:solidFill>
                <a:latin typeface="Tomorrow" pitchFamily="34" charset="0"/>
                <a:ea typeface="Tomorrow" pitchFamily="34" charset="-122"/>
                <a:cs typeface="Tomorrow" pitchFamily="34" charset="-120"/>
              </a:rPr>
              <a:t>REST (Representational State Transfer)</a:t>
            </a:r>
            <a:r>
              <a:rPr lang="en-US" sz="1300" dirty="0">
                <a:solidFill>
                  <a:srgbClr val="C9C9C0"/>
                </a:solidFill>
                <a:latin typeface="Tomorrow" pitchFamily="34" charset="0"/>
                <a:ea typeface="Tomorrow" pitchFamily="34" charset="-122"/>
                <a:cs typeface="Tomorrow" pitchFamily="34" charset="-120"/>
              </a:rPr>
              <a:t> is an architectural style that allows systems to communicate over HTTP. In this project, we specifically use </a:t>
            </a:r>
            <a:r>
              <a:rPr lang="en-US" sz="1300" b="1" dirty="0">
                <a:solidFill>
                  <a:srgbClr val="C9C9C0"/>
                </a:solidFill>
                <a:latin typeface="Tomorrow" pitchFamily="34" charset="0"/>
                <a:ea typeface="Tomorrow" pitchFamily="34" charset="-122"/>
                <a:cs typeface="Tomorrow" pitchFamily="34" charset="-120"/>
              </a:rPr>
              <a:t>GET requests</a:t>
            </a:r>
            <a:r>
              <a:rPr lang="en-US" sz="1300" dirty="0">
                <a:solidFill>
                  <a:srgbClr val="C9C9C0"/>
                </a:solidFill>
                <a:latin typeface="Tomorrow" pitchFamily="34" charset="0"/>
                <a:ea typeface="Tomorrow" pitchFamily="34" charset="-122"/>
                <a:cs typeface="Tomorrow" pitchFamily="34" charset="-120"/>
              </a:rPr>
              <a:t> to fetch country data, adhering to RESTful principles.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86527" y="618053"/>
            <a:ext cx="11101507" cy="502087"/>
          </a:xfrm>
          <a:prstGeom prst="rect">
            <a:avLst/>
          </a:prstGeom>
          <a:noFill/>
        </p:spPr>
        <p:txBody>
          <a:bodyPr wrap="none" lIns="0" tIns="0" rIns="0" bIns="0" rtlCol="0" anchor="t"/>
          <a:lstStyle/>
          <a:p>
            <a:pPr marL="0" indent="0" algn="l">
              <a:lnSpc>
                <a:spcPts val="3550"/>
              </a:lnSpc>
              <a:buNone/>
            </a:pPr>
            <a:r>
              <a:rPr lang="en-US" sz="2850" dirty="0">
                <a:solidFill>
                  <a:srgbClr val="EDEDE8"/>
                </a:solidFill>
                <a:latin typeface="Tomorrow Semi Bold" pitchFamily="34" charset="0"/>
                <a:ea typeface="Tomorrow Semi Bold" pitchFamily="34" charset="-122"/>
                <a:cs typeface="Tomorrow Semi Bold" pitchFamily="34" charset="-120"/>
              </a:rPr>
              <a:t>Addressing API Changes: The Deprecation of </a:t>
            </a:r>
            <a:r>
              <a:rPr lang="en-US" sz="28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restcountries.eu</a:t>
            </a:r>
            <a:endParaRPr lang="en-US" sz="2850" dirty="0"/>
          </a:p>
        </p:txBody>
      </p:sp>
      <p:sp>
        <p:nvSpPr>
          <p:cNvPr id="3" name="Text 1"/>
          <p:cNvSpPr/>
          <p:nvPr/>
        </p:nvSpPr>
        <p:spPr>
          <a:xfrm>
            <a:off x="786527" y="1470660"/>
            <a:ext cx="6350556" cy="701159"/>
          </a:xfrm>
          <a:prstGeom prst="rect">
            <a:avLst/>
          </a:prstGeom>
          <a:noFill/>
        </p:spPr>
        <p:txBody>
          <a:bodyPr wrap="squar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Initially, development resources might have pointed to </a:t>
            </a:r>
            <a:r>
              <a:rPr lang="en-US" sz="11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http://restcountries.eu/</a:t>
            </a:r>
            <a:r>
              <a:rPr lang="en-US" sz="1150" dirty="0">
                <a:solidFill>
                  <a:srgbClr val="C9C9C0"/>
                </a:solidFill>
                <a:latin typeface="Tomorrow" pitchFamily="34" charset="0"/>
                <a:ea typeface="Tomorrow" pitchFamily="34" charset="-122"/>
                <a:cs typeface="Tomorrow" pitchFamily="34" charset="-120"/>
              </a:rPr>
              <a:t>. However, this API is now </a:t>
            </a:r>
            <a:r>
              <a:rPr lang="en-US" sz="1150" dirty="0">
                <a:solidFill>
                  <a:srgbClr val="E1E1DF"/>
                </a:solidFill>
                <a:latin typeface="Tomorrow" pitchFamily="34" charset="0"/>
                <a:ea typeface="Tomorrow" pitchFamily="34" charset="-122"/>
                <a:cs typeface="Tomorrow" pitchFamily="34" charset="-120"/>
              </a:rPr>
              <a:t>deprecated and no longer actively maintained</a:t>
            </a:r>
            <a:r>
              <a:rPr lang="en-US" sz="1150" dirty="0">
                <a:solidFill>
                  <a:srgbClr val="C9C9C0"/>
                </a:solidFill>
                <a:latin typeface="Tomorrow" pitchFamily="34" charset="0"/>
                <a:ea typeface="Tomorrow" pitchFamily="34" charset="-122"/>
                <a:cs typeface="Tomorrow" pitchFamily="34" charset="-120"/>
              </a:rPr>
              <a:t>. Attempts to use it will result in errors or incomplete data.</a:t>
            </a:r>
            <a:endParaRPr lang="en-US" sz="1150" dirty="0"/>
          </a:p>
        </p:txBody>
      </p:sp>
      <p:pic>
        <p:nvPicPr>
          <p:cNvPr id="4" name="Image 0" descr="preencoded.png"/>
          <p:cNvPicPr>
            <a:picLocks noChangeAspect="1"/>
          </p:cNvPicPr>
          <p:nvPr/>
        </p:nvPicPr>
        <p:blipFill>
          <a:blip r:embed="rId1"/>
          <a:stretch>
            <a:fillRect/>
          </a:stretch>
        </p:blipFill>
        <p:spPr>
          <a:xfrm>
            <a:off x="786527" y="2336125"/>
            <a:ext cx="4127778" cy="4127778"/>
          </a:xfrm>
          <a:prstGeom prst="rect">
            <a:avLst/>
          </a:prstGeom>
        </p:spPr>
      </p:pic>
      <p:sp>
        <p:nvSpPr>
          <p:cNvPr id="5" name="Text 2"/>
          <p:cNvSpPr/>
          <p:nvPr/>
        </p:nvSpPr>
        <p:spPr>
          <a:xfrm>
            <a:off x="7500938" y="1470660"/>
            <a:ext cx="6350556" cy="934879"/>
          </a:xfrm>
          <a:prstGeom prst="rect">
            <a:avLst/>
          </a:prstGeom>
          <a:noFill/>
        </p:spPr>
        <p:txBody>
          <a:bodyPr wrap="square" lIns="0" tIns="0" rIns="0" bIns="0" rtlCol="0" anchor="t"/>
          <a:lstStyle/>
          <a:p>
            <a:pPr marL="0" indent="0" algn="l">
              <a:lnSpc>
                <a:spcPts val="1800"/>
              </a:lnSpc>
              <a:buNone/>
            </a:pPr>
            <a:r>
              <a:rPr lang="en-US" sz="1150" dirty="0">
                <a:solidFill>
                  <a:srgbClr val="C9C9C0"/>
                </a:solidFill>
                <a:latin typeface="Tomorrow" pitchFamily="34" charset="0"/>
                <a:ea typeface="Tomorrow" pitchFamily="34" charset="-122"/>
                <a:cs typeface="Tomorrow" pitchFamily="34" charset="-120"/>
              </a:rPr>
              <a:t>The currently supported and recommended API endpoint is </a:t>
            </a:r>
            <a:r>
              <a:rPr lang="en-US" sz="115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https://restcountries.com</a:t>
            </a:r>
            <a:r>
              <a:rPr lang="en-US" sz="1150" dirty="0">
                <a:solidFill>
                  <a:srgbClr val="C9C9C0"/>
                </a:solidFill>
                <a:latin typeface="Tomorrow" pitchFamily="34" charset="0"/>
                <a:ea typeface="Tomorrow" pitchFamily="34" charset="-122"/>
                <a:cs typeface="Tomorrow" pitchFamily="34" charset="-120"/>
              </a:rPr>
              <a:t>. It's vital to note that this new API uses a </a:t>
            </a:r>
            <a:r>
              <a:rPr lang="en-US" sz="1150" dirty="0">
                <a:solidFill>
                  <a:srgbClr val="E1E1DF"/>
                </a:solidFill>
                <a:latin typeface="Tomorrow" pitchFamily="34" charset="0"/>
                <a:ea typeface="Tomorrow" pitchFamily="34" charset="-122"/>
                <a:cs typeface="Tomorrow" pitchFamily="34" charset="-120"/>
              </a:rPr>
              <a:t>different response structure</a:t>
            </a:r>
            <a:r>
              <a:rPr lang="en-US" sz="1150" dirty="0">
                <a:solidFill>
                  <a:srgbClr val="C9C9C0"/>
                </a:solidFill>
                <a:latin typeface="Tomorrow" pitchFamily="34" charset="0"/>
                <a:ea typeface="Tomorrow" pitchFamily="34" charset="-122"/>
                <a:cs typeface="Tomorrow" pitchFamily="34" charset="-120"/>
              </a:rPr>
              <a:t>, meaning older code examples or tutorials based on the deprecated version will not function correctly without modification.</a:t>
            </a:r>
            <a:endParaRPr lang="en-US" sz="1150" dirty="0"/>
          </a:p>
        </p:txBody>
      </p:sp>
      <p:pic>
        <p:nvPicPr>
          <p:cNvPr id="6" name="Image 1" descr="preencoded.png"/>
          <p:cNvPicPr>
            <a:picLocks noChangeAspect="1"/>
          </p:cNvPicPr>
          <p:nvPr/>
        </p:nvPicPr>
        <p:blipFill>
          <a:blip r:embed="rId2"/>
          <a:stretch>
            <a:fillRect/>
          </a:stretch>
        </p:blipFill>
        <p:spPr>
          <a:xfrm>
            <a:off x="7500938" y="2569845"/>
            <a:ext cx="4127778" cy="4127778"/>
          </a:xfrm>
          <a:prstGeom prst="rect">
            <a:avLst/>
          </a:prstGeom>
        </p:spPr>
      </p:pic>
      <p:sp>
        <p:nvSpPr>
          <p:cNvPr id="7" name="Shape 3"/>
          <p:cNvSpPr/>
          <p:nvPr/>
        </p:nvSpPr>
        <p:spPr>
          <a:xfrm>
            <a:off x="786527" y="7026235"/>
            <a:ext cx="13057346" cy="620554"/>
          </a:xfrm>
          <a:prstGeom prst="roundRect">
            <a:avLst>
              <a:gd name="adj" fmla="val 3531"/>
            </a:avLst>
          </a:prstGeom>
          <a:solidFill>
            <a:srgbClr val="272725"/>
          </a:solidFill>
        </p:spPr>
      </p:sp>
      <p:pic>
        <p:nvPicPr>
          <p:cNvPr id="8" name="Image 2" descr="preencoded.png"/>
          <p:cNvPicPr>
            <a:picLocks noChangeAspect="1"/>
          </p:cNvPicPr>
          <p:nvPr/>
        </p:nvPicPr>
        <p:blipFill>
          <a:blip r:embed="rId3"/>
          <a:stretch>
            <a:fillRect/>
          </a:stretch>
        </p:blipFill>
        <p:spPr>
          <a:xfrm>
            <a:off x="932498" y="7248525"/>
            <a:ext cx="182523" cy="145971"/>
          </a:xfrm>
          <a:prstGeom prst="rect">
            <a:avLst/>
          </a:prstGeom>
        </p:spPr>
      </p:pic>
      <p:sp>
        <p:nvSpPr>
          <p:cNvPr id="9" name="Text 4"/>
          <p:cNvSpPr/>
          <p:nvPr/>
        </p:nvSpPr>
        <p:spPr>
          <a:xfrm>
            <a:off x="1260991" y="7208639"/>
            <a:ext cx="12436912" cy="233720"/>
          </a:xfrm>
          <a:prstGeom prst="rect">
            <a:avLst/>
          </a:prstGeom>
          <a:noFill/>
        </p:spPr>
        <p:txBody>
          <a:bodyPr wrap="none" lIns="0" tIns="0" rIns="0" bIns="0" rtlCol="0" anchor="t"/>
          <a:lstStyle/>
          <a:p>
            <a:pPr marL="0" indent="0" algn="l">
              <a:lnSpc>
                <a:spcPts val="1800"/>
              </a:lnSpc>
              <a:buNone/>
            </a:pPr>
            <a:r>
              <a:rPr lang="en-US" sz="1150" b="1" dirty="0">
                <a:solidFill>
                  <a:srgbClr val="FFFFFF"/>
                </a:solidFill>
                <a:latin typeface="Tomorrow" pitchFamily="34" charset="0"/>
                <a:ea typeface="Tomorrow" pitchFamily="34" charset="-122"/>
                <a:cs typeface="Tomorrow" pitchFamily="34" charset="-120"/>
              </a:rPr>
              <a:t>Important:</a:t>
            </a:r>
            <a:r>
              <a:rPr lang="en-US" sz="1150" dirty="0">
                <a:solidFill>
                  <a:srgbClr val="FFFFFF"/>
                </a:solidFill>
                <a:latin typeface="Tomorrow" pitchFamily="34" charset="0"/>
                <a:ea typeface="Tomorrow" pitchFamily="34" charset="-122"/>
                <a:cs typeface="Tomorrow" pitchFamily="34" charset="-120"/>
              </a:rPr>
              <a:t> Always verify API documentation for the most current endpoints and data structures to avoid integration issues.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19651"/>
            <a:ext cx="12083177" cy="706517"/>
          </a:xfrm>
          <a:prstGeom prst="rect">
            <a:avLst/>
          </a:prstGeom>
          <a:noFill/>
        </p:spPr>
        <p:txBody>
          <a:bodyPr wrap="none" lIns="0" tIns="0" rIns="0" bIns="0" rtlCol="0" anchor="t"/>
          <a:lstStyle/>
          <a:p>
            <a:pPr marL="0" indent="0" algn="l">
              <a:lnSpc>
                <a:spcPts val="5000"/>
              </a:lnSpc>
              <a:buNone/>
            </a:pPr>
            <a:r>
              <a:rPr lang="en-US" sz="4000" dirty="0">
                <a:solidFill>
                  <a:srgbClr val="EDEDE8"/>
                </a:solidFill>
                <a:latin typeface="Tomorrow Semi Bold" pitchFamily="34" charset="0"/>
                <a:ea typeface="Tomorrow Semi Bold" pitchFamily="34" charset="-122"/>
                <a:cs typeface="Tomorrow Semi Bold" pitchFamily="34" charset="-120"/>
              </a:rPr>
              <a:t>Optimizing API Usage with the </a:t>
            </a:r>
            <a:r>
              <a:rPr lang="en-US" sz="40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fields</a:t>
            </a:r>
            <a:r>
              <a:rPr lang="en-US" sz="4000" dirty="0">
                <a:solidFill>
                  <a:srgbClr val="EDEDE8"/>
                </a:solidFill>
                <a:latin typeface="Tomorrow Semi Bold" pitchFamily="34" charset="0"/>
                <a:ea typeface="Tomorrow Semi Bold" pitchFamily="34" charset="-122"/>
                <a:cs typeface="Tomorrow Semi Bold" pitchFamily="34" charset="-120"/>
              </a:rPr>
              <a:t> Parameter</a:t>
            </a:r>
            <a:endParaRPr lang="en-US" sz="4000" dirty="0"/>
          </a:p>
        </p:txBody>
      </p:sp>
      <p:sp>
        <p:nvSpPr>
          <p:cNvPr id="3" name="Text 1"/>
          <p:cNvSpPr/>
          <p:nvPr/>
        </p:nvSpPr>
        <p:spPr>
          <a:xfrm>
            <a:off x="793790" y="2215991"/>
            <a:ext cx="7626429" cy="987743"/>
          </a:xfrm>
          <a:prstGeom prst="rect">
            <a:avLst/>
          </a:prstGeom>
          <a:noFill/>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To enhance performance and reduce unnecessary data transfer, I implemented an optimization strategy using the </a:t>
            </a:r>
            <a:r>
              <a:rPr lang="en-US" sz="16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fields</a:t>
            </a:r>
            <a:r>
              <a:rPr lang="en-US" sz="1600" dirty="0">
                <a:solidFill>
                  <a:srgbClr val="C9C9C0"/>
                </a:solidFill>
                <a:latin typeface="Tomorrow" pitchFamily="34" charset="0"/>
                <a:ea typeface="Tomorrow" pitchFamily="34" charset="-122"/>
                <a:cs typeface="Tomorrow" pitchFamily="34" charset="-120"/>
              </a:rPr>
              <a:t> parameter in the API request.</a:t>
            </a:r>
            <a:endParaRPr lang="en-US" sz="1600" dirty="0"/>
          </a:p>
        </p:txBody>
      </p:sp>
      <p:sp>
        <p:nvSpPr>
          <p:cNvPr id="4" name="Shape 2"/>
          <p:cNvSpPr/>
          <p:nvPr/>
        </p:nvSpPr>
        <p:spPr>
          <a:xfrm>
            <a:off x="793790" y="3433286"/>
            <a:ext cx="7626429" cy="632698"/>
          </a:xfrm>
          <a:prstGeom prst="roundRect">
            <a:avLst>
              <a:gd name="adj" fmla="val 4840"/>
            </a:avLst>
          </a:prstGeom>
          <a:solidFill>
            <a:srgbClr val="2A2A28"/>
          </a:solidFill>
        </p:spPr>
      </p:sp>
      <p:sp>
        <p:nvSpPr>
          <p:cNvPr id="5" name="Shape 3"/>
          <p:cNvSpPr/>
          <p:nvPr/>
        </p:nvSpPr>
        <p:spPr>
          <a:xfrm>
            <a:off x="783669" y="3433286"/>
            <a:ext cx="7646670" cy="632698"/>
          </a:xfrm>
          <a:prstGeom prst="roundRect">
            <a:avLst>
              <a:gd name="adj" fmla="val 4840"/>
            </a:avLst>
          </a:prstGeom>
          <a:solidFill>
            <a:srgbClr val="2A2A28"/>
          </a:solidFill>
        </p:spPr>
      </p:sp>
      <p:sp>
        <p:nvSpPr>
          <p:cNvPr id="6" name="Text 4"/>
          <p:cNvSpPr/>
          <p:nvPr/>
        </p:nvSpPr>
        <p:spPr>
          <a:xfrm>
            <a:off x="987742" y="3586282"/>
            <a:ext cx="7238524" cy="326708"/>
          </a:xfrm>
          <a:prstGeom prst="rect">
            <a:avLst/>
          </a:prstGeom>
          <a:noFill/>
        </p:spPr>
        <p:txBody>
          <a:bodyPr wrap="none" lIns="0" tIns="0" rIns="0" bIns="0" rtlCol="0" anchor="t"/>
          <a:lstStyle/>
          <a:p>
            <a:pPr marL="0" indent="0" algn="l">
              <a:lnSpc>
                <a:spcPts val="2550"/>
              </a:lnSpc>
              <a:buNone/>
            </a:pPr>
            <a:r>
              <a:rPr lang="en-US" sz="1600" dirty="0">
                <a:solidFill>
                  <a:srgbClr val="C9C9C0"/>
                </a:solidFill>
                <a:highlight>
                  <a:srgbClr val="2A2A28"/>
                </a:highlight>
                <a:latin typeface="Consolas" panose="020B0609020204030204" pitchFamily="34" charset="0"/>
                <a:ea typeface="Consolas" panose="020B0609020204030204" pitchFamily="34" charset="-122"/>
                <a:cs typeface="Consolas" panose="020B0609020204030204" pitchFamily="34" charset="-120"/>
              </a:rPr>
              <a:t>https://restcountries.com/v3.1/all?fields=name,cca2,region,capital,flags</a:t>
            </a:r>
            <a:endParaRPr lang="en-US" sz="1600" dirty="0"/>
          </a:p>
        </p:txBody>
      </p:sp>
      <p:sp>
        <p:nvSpPr>
          <p:cNvPr id="7" name="Text 5"/>
          <p:cNvSpPr/>
          <p:nvPr/>
        </p:nvSpPr>
        <p:spPr>
          <a:xfrm>
            <a:off x="793790" y="4295537"/>
            <a:ext cx="7626429" cy="1306830"/>
          </a:xfrm>
          <a:prstGeom prst="rect">
            <a:avLst/>
          </a:prstGeom>
          <a:noFill/>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This approach allows us to selectively request only the data crucial for our application, such as </a:t>
            </a:r>
            <a:r>
              <a:rPr lang="en-US" sz="1600" b="1" dirty="0">
                <a:solidFill>
                  <a:srgbClr val="C9C9C0"/>
                </a:solidFill>
                <a:latin typeface="Tomorrow" pitchFamily="34" charset="0"/>
                <a:ea typeface="Tomorrow" pitchFamily="34" charset="-122"/>
                <a:cs typeface="Tomorrow" pitchFamily="34" charset="-120"/>
              </a:rPr>
              <a:t>name, country code (cca2), region, capital, and flags</a:t>
            </a:r>
            <a:r>
              <a:rPr lang="en-US" sz="1600" dirty="0">
                <a:solidFill>
                  <a:srgbClr val="C9C9C0"/>
                </a:solidFill>
                <a:latin typeface="Tomorrow" pitchFamily="34" charset="0"/>
                <a:ea typeface="Tomorrow" pitchFamily="34" charset="-122"/>
                <a:cs typeface="Tomorrow" pitchFamily="34" charset="-120"/>
              </a:rPr>
              <a:t>. By doing so, we significantly reduce the payload size, which translates to faster load times and a more responsive user experience.</a:t>
            </a:r>
            <a:endParaRPr lang="en-US" sz="1600" dirty="0"/>
          </a:p>
        </p:txBody>
      </p:sp>
      <p:pic>
        <p:nvPicPr>
          <p:cNvPr id="8" name="Image 0" descr="preencoded.png"/>
          <p:cNvPicPr>
            <a:picLocks noChangeAspect="1"/>
          </p:cNvPicPr>
          <p:nvPr/>
        </p:nvPicPr>
        <p:blipFill>
          <a:blip r:embed="rId1"/>
          <a:stretch>
            <a:fillRect/>
          </a:stretch>
        </p:blipFill>
        <p:spPr>
          <a:xfrm>
            <a:off x="8925758" y="2261830"/>
            <a:ext cx="3674507" cy="2041446"/>
          </a:xfrm>
          <a:prstGeom prst="rect">
            <a:avLst/>
          </a:prstGeom>
        </p:spPr>
      </p:pic>
      <p:sp>
        <p:nvSpPr>
          <p:cNvPr id="9" name="Shape 6"/>
          <p:cNvSpPr/>
          <p:nvPr/>
        </p:nvSpPr>
        <p:spPr>
          <a:xfrm>
            <a:off x="793790" y="6015633"/>
            <a:ext cx="13042821" cy="1194197"/>
          </a:xfrm>
          <a:prstGeom prst="roundRect">
            <a:avLst>
              <a:gd name="adj" fmla="val 2564"/>
            </a:avLst>
          </a:prstGeom>
          <a:solidFill>
            <a:srgbClr val="272725"/>
          </a:solidFill>
        </p:spPr>
      </p:sp>
      <p:pic>
        <p:nvPicPr>
          <p:cNvPr id="10" name="Image 1" descr="preencoded.png"/>
          <p:cNvPicPr>
            <a:picLocks noChangeAspect="1"/>
          </p:cNvPicPr>
          <p:nvPr/>
        </p:nvPicPr>
        <p:blipFill>
          <a:blip r:embed="rId2"/>
          <a:stretch>
            <a:fillRect/>
          </a:stretch>
        </p:blipFill>
        <p:spPr>
          <a:xfrm>
            <a:off x="997863" y="6335911"/>
            <a:ext cx="255151" cy="204073"/>
          </a:xfrm>
          <a:prstGeom prst="rect">
            <a:avLst/>
          </a:prstGeom>
        </p:spPr>
      </p:pic>
      <p:sp>
        <p:nvSpPr>
          <p:cNvPr id="11" name="Text 7"/>
          <p:cNvSpPr/>
          <p:nvPr/>
        </p:nvSpPr>
        <p:spPr>
          <a:xfrm>
            <a:off x="1457087" y="6270665"/>
            <a:ext cx="12175450" cy="653415"/>
          </a:xfrm>
          <a:prstGeom prst="rect">
            <a:avLst/>
          </a:prstGeom>
          <a:noFill/>
        </p:spPr>
        <p:txBody>
          <a:bodyPr wrap="square" lIns="0" tIns="0" rIns="0" bIns="0" rtlCol="0" anchor="t"/>
          <a:lstStyle/>
          <a:p>
            <a:pPr marL="0" indent="0" algn="l">
              <a:lnSpc>
                <a:spcPts val="2550"/>
              </a:lnSpc>
              <a:buNone/>
            </a:pPr>
            <a:r>
              <a:rPr lang="en-US" sz="1600" b="1" dirty="0">
                <a:solidFill>
                  <a:srgbClr val="FFFFFF"/>
                </a:solidFill>
                <a:latin typeface="Tomorrow" pitchFamily="34" charset="0"/>
                <a:ea typeface="Tomorrow" pitchFamily="34" charset="-122"/>
                <a:cs typeface="Tomorrow" pitchFamily="34" charset="-120"/>
              </a:rPr>
              <a:t>Benefit:</a:t>
            </a:r>
            <a:r>
              <a:rPr lang="en-US" sz="1600" dirty="0">
                <a:solidFill>
                  <a:srgbClr val="FFFFFF"/>
                </a:solidFill>
                <a:latin typeface="Tomorrow" pitchFamily="34" charset="0"/>
                <a:ea typeface="Tomorrow" pitchFamily="34" charset="-122"/>
                <a:cs typeface="Tomorrow" pitchFamily="34" charset="-120"/>
              </a:rPr>
              <a:t> Smaller data payloads lead to quicker responses and lower bandwidth consumption, especially critical for mobile users.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2361" y="622578"/>
            <a:ext cx="7154942" cy="452795"/>
          </a:xfrm>
          <a:prstGeom prst="rect">
            <a:avLst/>
          </a:prstGeom>
          <a:noFill/>
        </p:spPr>
        <p:txBody>
          <a:bodyPr wrap="none" lIns="0" tIns="0" rIns="0" bIns="0" rtlCol="0" anchor="t"/>
          <a:lstStyle/>
          <a:p>
            <a:pPr marL="0" indent="0" algn="l">
              <a:lnSpc>
                <a:spcPts val="3550"/>
              </a:lnSpc>
              <a:buNone/>
            </a:pPr>
            <a:r>
              <a:rPr lang="en-US" sz="2850" dirty="0">
                <a:solidFill>
                  <a:srgbClr val="EDEDE8"/>
                </a:solidFill>
                <a:latin typeface="Tomorrow Semi Bold" pitchFamily="34" charset="0"/>
                <a:ea typeface="Tomorrow Semi Bold" pitchFamily="34" charset="-122"/>
                <a:cs typeface="Tomorrow Semi Bold" pitchFamily="34" charset="-120"/>
              </a:rPr>
              <a:t>Project Structure: Keeping It Organized</a:t>
            </a:r>
            <a:endParaRPr lang="en-US" sz="2850" dirty="0"/>
          </a:p>
        </p:txBody>
      </p:sp>
      <p:sp>
        <p:nvSpPr>
          <p:cNvPr id="3" name="Shape 1"/>
          <p:cNvSpPr/>
          <p:nvPr/>
        </p:nvSpPr>
        <p:spPr>
          <a:xfrm>
            <a:off x="792361" y="1437561"/>
            <a:ext cx="13045678" cy="1089184"/>
          </a:xfrm>
          <a:prstGeom prst="roundRect">
            <a:avLst>
              <a:gd name="adj" fmla="val 2494"/>
            </a:avLst>
          </a:prstGeom>
          <a:solidFill>
            <a:srgbClr val="1D1D1B"/>
          </a:solidFill>
          <a:ln w="22860">
            <a:solidFill>
              <a:srgbClr val="555553"/>
            </a:solidFill>
            <a:prstDash val="solid"/>
          </a:ln>
        </p:spPr>
      </p:sp>
      <p:sp>
        <p:nvSpPr>
          <p:cNvPr id="4" name="Shape 2"/>
          <p:cNvSpPr/>
          <p:nvPr/>
        </p:nvSpPr>
        <p:spPr>
          <a:xfrm>
            <a:off x="815221" y="1460421"/>
            <a:ext cx="724495" cy="1043464"/>
          </a:xfrm>
          <a:prstGeom prst="rect">
            <a:avLst/>
          </a:prstGeom>
          <a:solidFill>
            <a:srgbClr val="3C3C3A"/>
          </a:solidFill>
        </p:spPr>
      </p:sp>
      <p:sp>
        <p:nvSpPr>
          <p:cNvPr id="5" name="Text 3"/>
          <p:cNvSpPr/>
          <p:nvPr/>
        </p:nvSpPr>
        <p:spPr>
          <a:xfrm>
            <a:off x="1720810" y="1641515"/>
            <a:ext cx="2263973" cy="283012"/>
          </a:xfrm>
          <a:prstGeom prst="rect">
            <a:avLst/>
          </a:prstGeom>
          <a:noFill/>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Country-Explorer/</a:t>
            </a:r>
            <a:endParaRPr lang="en-US" sz="1750" dirty="0"/>
          </a:p>
        </p:txBody>
      </p:sp>
      <p:sp>
        <p:nvSpPr>
          <p:cNvPr id="6" name="Text 4"/>
          <p:cNvSpPr/>
          <p:nvPr/>
        </p:nvSpPr>
        <p:spPr>
          <a:xfrm>
            <a:off x="1720810" y="2033111"/>
            <a:ext cx="11913275" cy="289679"/>
          </a:xfrm>
          <a:prstGeom prst="rect">
            <a:avLst/>
          </a:prstGeom>
          <a:noFill/>
        </p:spPr>
        <p:txBody>
          <a:bodyPr wrap="non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The root directory housing all project files for our web application.</a:t>
            </a:r>
            <a:endParaRPr lang="en-US" sz="1400" dirty="0"/>
          </a:p>
        </p:txBody>
      </p:sp>
      <p:sp>
        <p:nvSpPr>
          <p:cNvPr id="7" name="Shape 5"/>
          <p:cNvSpPr/>
          <p:nvPr/>
        </p:nvSpPr>
        <p:spPr>
          <a:xfrm>
            <a:off x="792361" y="2707838"/>
            <a:ext cx="13045678" cy="1089184"/>
          </a:xfrm>
          <a:prstGeom prst="roundRect">
            <a:avLst>
              <a:gd name="adj" fmla="val 2494"/>
            </a:avLst>
          </a:prstGeom>
          <a:solidFill>
            <a:srgbClr val="1D1D1B"/>
          </a:solidFill>
          <a:ln w="22860">
            <a:solidFill>
              <a:srgbClr val="555553"/>
            </a:solidFill>
            <a:prstDash val="solid"/>
          </a:ln>
        </p:spPr>
      </p:sp>
      <p:sp>
        <p:nvSpPr>
          <p:cNvPr id="8" name="Shape 6"/>
          <p:cNvSpPr/>
          <p:nvPr/>
        </p:nvSpPr>
        <p:spPr>
          <a:xfrm>
            <a:off x="815221" y="2730698"/>
            <a:ext cx="724495" cy="1043464"/>
          </a:xfrm>
          <a:prstGeom prst="rect">
            <a:avLst/>
          </a:prstGeom>
          <a:solidFill>
            <a:srgbClr val="3C3C3A"/>
          </a:solidFill>
        </p:spPr>
      </p:sp>
      <p:sp>
        <p:nvSpPr>
          <p:cNvPr id="9" name="Text 7"/>
          <p:cNvSpPr/>
          <p:nvPr/>
        </p:nvSpPr>
        <p:spPr>
          <a:xfrm>
            <a:off x="1720810" y="2911792"/>
            <a:ext cx="2263973" cy="283012"/>
          </a:xfrm>
          <a:prstGeom prst="rect">
            <a:avLst/>
          </a:prstGeom>
          <a:noFill/>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index.html</a:t>
            </a:r>
            <a:endParaRPr lang="en-US" sz="1750" dirty="0"/>
          </a:p>
        </p:txBody>
      </p:sp>
      <p:sp>
        <p:nvSpPr>
          <p:cNvPr id="10" name="Text 8"/>
          <p:cNvSpPr/>
          <p:nvPr/>
        </p:nvSpPr>
        <p:spPr>
          <a:xfrm>
            <a:off x="1720810" y="3303389"/>
            <a:ext cx="11913275" cy="289679"/>
          </a:xfrm>
          <a:prstGeom prst="rect">
            <a:avLst/>
          </a:prstGeom>
          <a:noFill/>
        </p:spPr>
        <p:txBody>
          <a:bodyPr wrap="non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The main HTML file, defining the application's structure and user interface.</a:t>
            </a:r>
            <a:endParaRPr lang="en-US" sz="1400" dirty="0"/>
          </a:p>
        </p:txBody>
      </p:sp>
      <p:sp>
        <p:nvSpPr>
          <p:cNvPr id="11" name="Shape 9"/>
          <p:cNvSpPr/>
          <p:nvPr/>
        </p:nvSpPr>
        <p:spPr>
          <a:xfrm>
            <a:off x="792361" y="3978116"/>
            <a:ext cx="13045678" cy="1089184"/>
          </a:xfrm>
          <a:prstGeom prst="roundRect">
            <a:avLst>
              <a:gd name="adj" fmla="val 2494"/>
            </a:avLst>
          </a:prstGeom>
          <a:solidFill>
            <a:srgbClr val="1D1D1B"/>
          </a:solidFill>
          <a:ln w="22860">
            <a:solidFill>
              <a:srgbClr val="555553"/>
            </a:solidFill>
            <a:prstDash val="solid"/>
          </a:ln>
        </p:spPr>
      </p:sp>
      <p:sp>
        <p:nvSpPr>
          <p:cNvPr id="12" name="Shape 10"/>
          <p:cNvSpPr/>
          <p:nvPr/>
        </p:nvSpPr>
        <p:spPr>
          <a:xfrm>
            <a:off x="815221" y="4000976"/>
            <a:ext cx="724495" cy="1043464"/>
          </a:xfrm>
          <a:prstGeom prst="rect">
            <a:avLst/>
          </a:prstGeom>
          <a:solidFill>
            <a:srgbClr val="3C3C3A"/>
          </a:solidFill>
        </p:spPr>
      </p:sp>
      <p:sp>
        <p:nvSpPr>
          <p:cNvPr id="13" name="Text 11"/>
          <p:cNvSpPr/>
          <p:nvPr/>
        </p:nvSpPr>
        <p:spPr>
          <a:xfrm>
            <a:off x="1720810" y="4182070"/>
            <a:ext cx="2263973" cy="283012"/>
          </a:xfrm>
          <a:prstGeom prst="rect">
            <a:avLst/>
          </a:prstGeom>
          <a:noFill/>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style.css</a:t>
            </a:r>
            <a:endParaRPr lang="en-US" sz="1750" dirty="0"/>
          </a:p>
        </p:txBody>
      </p:sp>
      <p:sp>
        <p:nvSpPr>
          <p:cNvPr id="14" name="Text 12"/>
          <p:cNvSpPr/>
          <p:nvPr/>
        </p:nvSpPr>
        <p:spPr>
          <a:xfrm>
            <a:off x="1720810" y="4573667"/>
            <a:ext cx="11913275" cy="289679"/>
          </a:xfrm>
          <a:prstGeom prst="rect">
            <a:avLst/>
          </a:prstGeom>
          <a:noFill/>
        </p:spPr>
        <p:txBody>
          <a:bodyPr wrap="non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Cascading Style Sheets for visual presentation and responsive design.</a:t>
            </a:r>
            <a:endParaRPr lang="en-US" sz="1400" dirty="0"/>
          </a:p>
        </p:txBody>
      </p:sp>
      <p:sp>
        <p:nvSpPr>
          <p:cNvPr id="15" name="Shape 13"/>
          <p:cNvSpPr/>
          <p:nvPr/>
        </p:nvSpPr>
        <p:spPr>
          <a:xfrm>
            <a:off x="792361" y="5248394"/>
            <a:ext cx="13045678" cy="1089184"/>
          </a:xfrm>
          <a:prstGeom prst="roundRect">
            <a:avLst>
              <a:gd name="adj" fmla="val 2494"/>
            </a:avLst>
          </a:prstGeom>
          <a:solidFill>
            <a:srgbClr val="1D1D1B"/>
          </a:solidFill>
          <a:ln w="22860">
            <a:solidFill>
              <a:srgbClr val="555553"/>
            </a:solidFill>
            <a:prstDash val="solid"/>
          </a:ln>
        </p:spPr>
      </p:sp>
      <p:sp>
        <p:nvSpPr>
          <p:cNvPr id="16" name="Shape 14"/>
          <p:cNvSpPr/>
          <p:nvPr/>
        </p:nvSpPr>
        <p:spPr>
          <a:xfrm>
            <a:off x="815221" y="5271254"/>
            <a:ext cx="724495" cy="1043464"/>
          </a:xfrm>
          <a:prstGeom prst="rect">
            <a:avLst/>
          </a:prstGeom>
          <a:solidFill>
            <a:srgbClr val="3C3C3A"/>
          </a:solidFill>
        </p:spPr>
      </p:sp>
      <p:sp>
        <p:nvSpPr>
          <p:cNvPr id="17" name="Text 15"/>
          <p:cNvSpPr/>
          <p:nvPr/>
        </p:nvSpPr>
        <p:spPr>
          <a:xfrm>
            <a:off x="1720810" y="5452348"/>
            <a:ext cx="2263973" cy="283012"/>
          </a:xfrm>
          <a:prstGeom prst="rect">
            <a:avLst/>
          </a:prstGeom>
          <a:noFill/>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script.js</a:t>
            </a:r>
            <a:endParaRPr lang="en-US" sz="1750" dirty="0"/>
          </a:p>
        </p:txBody>
      </p:sp>
      <p:sp>
        <p:nvSpPr>
          <p:cNvPr id="18" name="Text 16"/>
          <p:cNvSpPr/>
          <p:nvPr/>
        </p:nvSpPr>
        <p:spPr>
          <a:xfrm>
            <a:off x="1720810" y="5843945"/>
            <a:ext cx="11913275" cy="289679"/>
          </a:xfrm>
          <a:prstGeom prst="rect">
            <a:avLst/>
          </a:prstGeom>
          <a:noFill/>
        </p:spPr>
        <p:txBody>
          <a:bodyPr wrap="non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The core JavaScript logic, handling data fetching, display, and filtering.</a:t>
            </a:r>
            <a:endParaRPr lang="en-US" sz="1400" dirty="0"/>
          </a:p>
        </p:txBody>
      </p:sp>
      <p:sp>
        <p:nvSpPr>
          <p:cNvPr id="19" name="Shape 17"/>
          <p:cNvSpPr/>
          <p:nvPr/>
        </p:nvSpPr>
        <p:spPr>
          <a:xfrm>
            <a:off x="792361" y="6518672"/>
            <a:ext cx="13045678" cy="1089184"/>
          </a:xfrm>
          <a:prstGeom prst="roundRect">
            <a:avLst>
              <a:gd name="adj" fmla="val 2494"/>
            </a:avLst>
          </a:prstGeom>
          <a:solidFill>
            <a:srgbClr val="1D1D1B"/>
          </a:solidFill>
          <a:ln w="22860">
            <a:solidFill>
              <a:srgbClr val="555553"/>
            </a:solidFill>
            <a:prstDash val="solid"/>
          </a:ln>
        </p:spPr>
      </p:sp>
      <p:sp>
        <p:nvSpPr>
          <p:cNvPr id="20" name="Shape 18"/>
          <p:cNvSpPr/>
          <p:nvPr/>
        </p:nvSpPr>
        <p:spPr>
          <a:xfrm>
            <a:off x="815221" y="6541532"/>
            <a:ext cx="724495" cy="1043464"/>
          </a:xfrm>
          <a:prstGeom prst="rect">
            <a:avLst/>
          </a:prstGeom>
          <a:solidFill>
            <a:srgbClr val="3C3C3A"/>
          </a:solidFill>
        </p:spPr>
      </p:sp>
      <p:sp>
        <p:nvSpPr>
          <p:cNvPr id="21" name="Text 19"/>
          <p:cNvSpPr/>
          <p:nvPr/>
        </p:nvSpPr>
        <p:spPr>
          <a:xfrm>
            <a:off x="1720810" y="6722626"/>
            <a:ext cx="2263973" cy="283012"/>
          </a:xfrm>
          <a:prstGeom prst="rect">
            <a:avLst/>
          </a:prstGeom>
          <a:noFill/>
        </p:spPr>
        <p:txBody>
          <a:bodyPr wrap="none" lIns="0" tIns="0" rIns="0" bIns="0" rtlCol="0" anchor="t"/>
          <a:lstStyle/>
          <a:p>
            <a:pPr marL="0" indent="0" algn="l">
              <a:lnSpc>
                <a:spcPts val="2200"/>
              </a:lnSpc>
              <a:buNone/>
            </a:pPr>
            <a:r>
              <a:rPr lang="en-US" sz="1750" dirty="0">
                <a:solidFill>
                  <a:srgbClr val="C9C9C0"/>
                </a:solidFill>
                <a:latin typeface="Tomorrow Semi Bold" pitchFamily="34" charset="0"/>
                <a:ea typeface="Tomorrow Semi Bold" pitchFamily="34" charset="-122"/>
                <a:cs typeface="Tomorrow Semi Bold" pitchFamily="34" charset="-120"/>
              </a:rPr>
              <a:t>README.md</a:t>
            </a:r>
            <a:endParaRPr lang="en-US" sz="1750" dirty="0"/>
          </a:p>
        </p:txBody>
      </p:sp>
      <p:sp>
        <p:nvSpPr>
          <p:cNvPr id="22" name="Text 20"/>
          <p:cNvSpPr/>
          <p:nvPr/>
        </p:nvSpPr>
        <p:spPr>
          <a:xfrm>
            <a:off x="1720810" y="7114223"/>
            <a:ext cx="11913275" cy="289679"/>
          </a:xfrm>
          <a:prstGeom prst="rect">
            <a:avLst/>
          </a:prstGeom>
          <a:noFill/>
        </p:spPr>
        <p:txBody>
          <a:bodyPr wrap="none" lIns="0" tIns="0" rIns="0" bIns="0" rtlCol="0" anchor="t"/>
          <a:lstStyle/>
          <a:p>
            <a:pPr marL="0" indent="0" algn="l">
              <a:lnSpc>
                <a:spcPts val="2250"/>
              </a:lnSpc>
              <a:buNone/>
            </a:pPr>
            <a:r>
              <a:rPr lang="en-US" sz="1400" dirty="0">
                <a:solidFill>
                  <a:srgbClr val="C9C9C0"/>
                </a:solidFill>
                <a:latin typeface="Tomorrow" pitchFamily="34" charset="0"/>
                <a:ea typeface="Tomorrow" pitchFamily="34" charset="-122"/>
                <a:cs typeface="Tomorrow" pitchFamily="34" charset="-120"/>
              </a:rPr>
              <a:t>Documentation for the project, including setup instructions and usage.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8130</Words>
  <Application>WPS Presentation</Application>
  <PresentationFormat>On-screen Show (16:9)</PresentationFormat>
  <Paragraphs>253</Paragraphs>
  <Slides>16</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Tomorrow Semi Bold</vt:lpstr>
      <vt:lpstr>Tomorrow Semi Bold</vt:lpstr>
      <vt:lpstr>Tomorrow Semi Bold</vt:lpstr>
      <vt:lpstr>Tomorrow</vt:lpstr>
      <vt:lpstr>Tomorrow</vt:lpstr>
      <vt:lpstr>Tomorrow</vt:lpstr>
      <vt:lpstr>Consolas</vt:lpstr>
      <vt:lpstr>Consolas</vt:lpstr>
      <vt:lpstr>Consolas</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prana</cp:lastModifiedBy>
  <cp:revision>4</cp:revision>
  <dcterms:created xsi:type="dcterms:W3CDTF">2025-12-22T16:07:00Z</dcterms:created>
  <dcterms:modified xsi:type="dcterms:W3CDTF">2025-12-22T16:56:56Z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8AE4DBC2DCE541BAB9B16B6B717D8894_13</vt:lpwstr>
  </property>
  <property fmtid="{D5CDD505-2E9C-101B-9397-08002B2CF9AE}" pid="3" name="KSOProductBuildVer">
    <vt:lpwstr>1033-12.2.0.23155</vt:lpwstr>
  </property>
</Properties>
</file>